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Lst>
  <p:notesMasterIdLst>
    <p:notesMasterId r:id="rId19"/>
  </p:notesMasterIdLst>
  <p:sldIdLst>
    <p:sldId id="256" r:id="rId2"/>
    <p:sldId id="261" r:id="rId3"/>
    <p:sldId id="269" r:id="rId4"/>
    <p:sldId id="281" r:id="rId5"/>
    <p:sldId id="284" r:id="rId6"/>
    <p:sldId id="278" r:id="rId7"/>
    <p:sldId id="268" r:id="rId8"/>
    <p:sldId id="282" r:id="rId9"/>
    <p:sldId id="283" r:id="rId10"/>
    <p:sldId id="270" r:id="rId11"/>
    <p:sldId id="279" r:id="rId12"/>
    <p:sldId id="280" r:id="rId13"/>
    <p:sldId id="272" r:id="rId14"/>
    <p:sldId id="273" r:id="rId15"/>
    <p:sldId id="285" r:id="rId16"/>
    <p:sldId id="274" r:id="rId17"/>
    <p:sldId id="265"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0D0"/>
    <a:srgbClr val="98C6FE"/>
    <a:srgbClr val="F9DE42"/>
    <a:srgbClr val="666666"/>
    <a:srgbClr val="002C7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4" d="100"/>
          <a:sy n="54" d="100"/>
        </p:scale>
        <p:origin x="1315"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E89FCC1F-EB17-43E3-977A-748F0ADAF867}" type="datetimeFigureOut">
              <a:rPr lang="en-US" smtClean="0"/>
              <a:t>5/8/2017</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719784DE-D120-48AA-8F9B-F96A526941CD}" type="slidenum">
              <a:rPr lang="en-US" smtClean="0"/>
              <a:t>‹#›</a:t>
            </a:fld>
            <a:endParaRPr lang="en-US"/>
          </a:p>
        </p:txBody>
      </p:sp>
    </p:spTree>
    <p:extLst>
      <p:ext uri="{BB962C8B-B14F-4D97-AF65-F5344CB8AC3E}">
        <p14:creationId xmlns:p14="http://schemas.microsoft.com/office/powerpoint/2010/main" val="2112007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Background and how the partnership evolved.</a:t>
            </a:r>
            <a:endParaRPr lang="en-US" dirty="0"/>
          </a:p>
        </p:txBody>
      </p:sp>
      <p:sp>
        <p:nvSpPr>
          <p:cNvPr id="4" name="Slide Number Placeholder 3"/>
          <p:cNvSpPr>
            <a:spLocks noGrp="1"/>
          </p:cNvSpPr>
          <p:nvPr>
            <p:ph type="sldNum" sz="quarter" idx="10"/>
          </p:nvPr>
        </p:nvSpPr>
        <p:spPr/>
        <p:txBody>
          <a:bodyPr/>
          <a:lstStyle/>
          <a:p>
            <a:fld id="{719784DE-D120-48AA-8F9B-F96A526941CD}" type="slidenum">
              <a:rPr lang="en-US" smtClean="0"/>
              <a:t>1</a:t>
            </a:fld>
            <a:endParaRPr lang="en-US"/>
          </a:p>
        </p:txBody>
      </p:sp>
    </p:spTree>
    <p:extLst>
      <p:ext uri="{BB962C8B-B14F-4D97-AF65-F5344CB8AC3E}">
        <p14:creationId xmlns:p14="http://schemas.microsoft.com/office/powerpoint/2010/main" val="117683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Give background of the LMA partnership and</a:t>
            </a:r>
            <a:r>
              <a:rPr lang="en-US" baseline="0" dirty="0" smtClean="0"/>
              <a:t> how it evolved. </a:t>
            </a:r>
            <a:endParaRPr lang="en-US" dirty="0"/>
          </a:p>
        </p:txBody>
      </p:sp>
      <p:sp>
        <p:nvSpPr>
          <p:cNvPr id="4" name="Slide Number Placeholder 3"/>
          <p:cNvSpPr>
            <a:spLocks noGrp="1"/>
          </p:cNvSpPr>
          <p:nvPr>
            <p:ph type="sldNum" sz="quarter" idx="10"/>
          </p:nvPr>
        </p:nvSpPr>
        <p:spPr/>
        <p:txBody>
          <a:bodyPr/>
          <a:lstStyle/>
          <a:p>
            <a:fld id="{719784DE-D120-48AA-8F9B-F96A526941CD}" type="slidenum">
              <a:rPr lang="en-US" smtClean="0"/>
              <a:t>3</a:t>
            </a:fld>
            <a:endParaRPr lang="en-US"/>
          </a:p>
        </p:txBody>
      </p:sp>
    </p:spTree>
    <p:extLst>
      <p:ext uri="{BB962C8B-B14F-4D97-AF65-F5344CB8AC3E}">
        <p14:creationId xmlns:p14="http://schemas.microsoft.com/office/powerpoint/2010/main" val="3940203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rgbClr val="002C77"/>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16200000">
            <a:off x="7551351" y="1645920"/>
            <a:ext cx="2438399" cy="365760"/>
          </a:xfrm>
          <a:prstGeom prst="rect">
            <a:avLst/>
          </a:prstGeom>
        </p:spPr>
        <p:txBody>
          <a:bodyPr/>
          <a:lstStyle/>
          <a:p>
            <a:fld id="{04AF466F-BDA4-4F18-9C7B-FF0A9A1B0E80}" type="datetime1">
              <a:rPr lang="en-US" smtClean="0"/>
              <a:pPr/>
              <a:t>5/8/2017</a:t>
            </a:fld>
            <a:endParaRPr lang="en-US"/>
          </a:p>
        </p:txBody>
      </p:sp>
      <p:sp>
        <p:nvSpPr>
          <p:cNvPr id="5" name="Footer Placeholder 4"/>
          <p:cNvSpPr>
            <a:spLocks noGrp="1"/>
          </p:cNvSpPr>
          <p:nvPr>
            <p:ph type="ftr" sz="quarter" idx="11"/>
          </p:nvPr>
        </p:nvSpPr>
        <p:spPr>
          <a:xfrm rot="16200000">
            <a:off x="7586910" y="4048760"/>
            <a:ext cx="2367281" cy="365760"/>
          </a:xfrm>
          <a:prstGeom prst="rect">
            <a:avLst/>
          </a:prstGeom>
        </p:spPr>
        <p:txBody>
          <a:bodyPr/>
          <a:lstStyle/>
          <a:p>
            <a:endParaRPr lang="en-US"/>
          </a:p>
        </p:txBody>
      </p:sp>
      <p:sp>
        <p:nvSpPr>
          <p:cNvPr id="6" name="Slide Number Placeholder 5"/>
          <p:cNvSpPr>
            <a:spLocks noGrp="1"/>
          </p:cNvSpPr>
          <p:nvPr>
            <p:ph type="sldNum" sz="quarter" idx="12"/>
          </p:nvPr>
        </p:nvSpPr>
        <p:spPr>
          <a:xfrm>
            <a:off x="8531788" y="5648960"/>
            <a:ext cx="548640" cy="396240"/>
          </a:xfrm>
          <a:prstGeom prst="bracketPair">
            <a:avLst>
              <a:gd name="adj" fmla="val 17949"/>
            </a:avLst>
          </a:prstGeom>
        </p:spPr>
        <p:txBody>
          <a:bodyPr/>
          <a:lstStyle/>
          <a:p>
            <a:fld id="{6E2D2B3B-882E-40F3-A32F-6DD51691504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rot="16200000">
            <a:off x="7551351" y="1645920"/>
            <a:ext cx="2438399" cy="365760"/>
          </a:xfrm>
          <a:prstGeom prst="rect">
            <a:avLst/>
          </a:prstGeom>
        </p:spPr>
        <p:txBody>
          <a:bodyPr/>
          <a:lstStyle/>
          <a:p>
            <a:fld id="{58FB4290-6522-4139-852E-05BD9E7F0D2E}" type="datetime1">
              <a:rPr lang="en-US" smtClean="0"/>
              <a:pPr/>
              <a:t>5/8/2017</a:t>
            </a:fld>
            <a:endParaRPr lang="en-US"/>
          </a:p>
        </p:txBody>
      </p:sp>
      <p:sp>
        <p:nvSpPr>
          <p:cNvPr id="5" name="Footer Placeholder 4"/>
          <p:cNvSpPr>
            <a:spLocks noGrp="1"/>
          </p:cNvSpPr>
          <p:nvPr>
            <p:ph type="ftr" sz="quarter" idx="11"/>
          </p:nvPr>
        </p:nvSpPr>
        <p:spPr>
          <a:xfrm rot="16200000">
            <a:off x="7586910" y="4048760"/>
            <a:ext cx="2367281" cy="365760"/>
          </a:xfrm>
          <a:prstGeom prst="rect">
            <a:avLst/>
          </a:prstGeom>
        </p:spPr>
        <p:txBody>
          <a:bodyPr/>
          <a:lstStyle/>
          <a:p>
            <a:endParaRPr lang="en-US"/>
          </a:p>
        </p:txBody>
      </p:sp>
      <p:sp>
        <p:nvSpPr>
          <p:cNvPr id="6" name="Slide Number Placeholder 5"/>
          <p:cNvSpPr>
            <a:spLocks noGrp="1"/>
          </p:cNvSpPr>
          <p:nvPr>
            <p:ph type="sldNum" sz="quarter" idx="12"/>
          </p:nvPr>
        </p:nvSpPr>
        <p:spPr>
          <a:xfrm>
            <a:off x="8531788" y="5648960"/>
            <a:ext cx="548640" cy="396240"/>
          </a:xfrm>
          <a:prstGeom prst="bracketPair">
            <a:avLst>
              <a:gd name="adj" fmla="val 17949"/>
            </a:avLst>
          </a:prstGeom>
        </p:spPr>
        <p:txBody>
          <a:bodyPr/>
          <a:lstStyle/>
          <a:p>
            <a:fld id="{6E2D2B3B-882E-40F3-A32F-6DD51691504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rot="16200000">
            <a:off x="7551351" y="1645920"/>
            <a:ext cx="2438399" cy="365760"/>
          </a:xfrm>
          <a:prstGeom prst="rect">
            <a:avLst/>
          </a:prstGeom>
        </p:spPr>
        <p:txBody>
          <a:bodyPr/>
          <a:lstStyle/>
          <a:p>
            <a:fld id="{AAB955F9-81EA-47C5-8059-9E5C2B437C70}" type="datetime1">
              <a:rPr lang="en-US" smtClean="0"/>
              <a:pPr/>
              <a:t>5/8/2017</a:t>
            </a:fld>
            <a:endParaRPr lang="en-US"/>
          </a:p>
        </p:txBody>
      </p:sp>
      <p:sp>
        <p:nvSpPr>
          <p:cNvPr id="5" name="Footer Placeholder 4"/>
          <p:cNvSpPr>
            <a:spLocks noGrp="1"/>
          </p:cNvSpPr>
          <p:nvPr>
            <p:ph type="ftr" sz="quarter" idx="11"/>
          </p:nvPr>
        </p:nvSpPr>
        <p:spPr>
          <a:xfrm rot="16200000">
            <a:off x="7586910" y="4048760"/>
            <a:ext cx="2367281" cy="365760"/>
          </a:xfrm>
          <a:prstGeom prst="rect">
            <a:avLst/>
          </a:prstGeom>
        </p:spPr>
        <p:txBody>
          <a:bodyPr/>
          <a:lstStyle/>
          <a:p>
            <a:endParaRPr lang="en-US"/>
          </a:p>
        </p:txBody>
      </p:sp>
      <p:sp>
        <p:nvSpPr>
          <p:cNvPr id="6" name="Slide Number Placeholder 5"/>
          <p:cNvSpPr>
            <a:spLocks noGrp="1"/>
          </p:cNvSpPr>
          <p:nvPr>
            <p:ph type="sldNum" sz="quarter" idx="12"/>
          </p:nvPr>
        </p:nvSpPr>
        <p:spPr>
          <a:xfrm>
            <a:off x="8531788" y="5648960"/>
            <a:ext cx="548640" cy="396240"/>
          </a:xfrm>
          <a:prstGeom prst="bracketPair">
            <a:avLst>
              <a:gd name="adj" fmla="val 17949"/>
            </a:avLst>
          </a:prstGeom>
        </p:spPr>
        <p:txBody>
          <a:bodyPr/>
          <a:lstStyle/>
          <a:p>
            <a:fld id="{6E2D2B3B-882E-40F3-A32F-6DD51691504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rot="16200000">
            <a:off x="7551351" y="1645920"/>
            <a:ext cx="2438399" cy="365760"/>
          </a:xfrm>
          <a:prstGeom prst="rect">
            <a:avLst/>
          </a:prstGeom>
        </p:spPr>
        <p:txBody>
          <a:bodyPr/>
          <a:lstStyle/>
          <a:p>
            <a:fld id="{1CEF607B-A47E-422C-9BEF-122CCDB7C526}" type="datetime1">
              <a:rPr lang="en-US" smtClean="0"/>
              <a:pPr/>
              <a:t>5/8/2017</a:t>
            </a:fld>
            <a:endParaRPr lang="en-US"/>
          </a:p>
        </p:txBody>
      </p:sp>
      <p:sp>
        <p:nvSpPr>
          <p:cNvPr id="5" name="Footer Placeholder 4"/>
          <p:cNvSpPr>
            <a:spLocks noGrp="1"/>
          </p:cNvSpPr>
          <p:nvPr>
            <p:ph type="ftr" sz="quarter" idx="11"/>
          </p:nvPr>
        </p:nvSpPr>
        <p:spPr>
          <a:xfrm rot="16200000">
            <a:off x="7586910" y="4048760"/>
            <a:ext cx="2367281" cy="365760"/>
          </a:xfrm>
          <a:prstGeom prst="rect">
            <a:avLst/>
          </a:prstGeom>
        </p:spPr>
        <p:txBody>
          <a:bodyPr/>
          <a:lstStyle/>
          <a:p>
            <a:endParaRPr lang="en-US"/>
          </a:p>
        </p:txBody>
      </p:sp>
      <p:sp>
        <p:nvSpPr>
          <p:cNvPr id="6" name="Slide Number Placeholder 5"/>
          <p:cNvSpPr>
            <a:spLocks noGrp="1"/>
          </p:cNvSpPr>
          <p:nvPr>
            <p:ph type="sldNum" sz="quarter" idx="12"/>
          </p:nvPr>
        </p:nvSpPr>
        <p:spPr>
          <a:xfrm>
            <a:off x="8531788" y="5648960"/>
            <a:ext cx="548640" cy="396240"/>
          </a:xfrm>
          <a:prstGeom prst="bracketPair">
            <a:avLst>
              <a:gd name="adj" fmla="val 17949"/>
            </a:avLst>
          </a:prstGeom>
        </p:spPr>
        <p:txBody>
          <a:bodyPr/>
          <a:lstStyle/>
          <a:p>
            <a:fld id="{6E2D2B3B-882E-40F3-A32F-6DD516915044}" type="slidenum">
              <a:rPr lang="en-US" smtClean="0"/>
              <a:pPr/>
              <a:t>‹#›</a:t>
            </a:fld>
            <a:endParaRPr lang="en-US"/>
          </a:p>
        </p:txBody>
      </p:sp>
      <p:pic>
        <p:nvPicPr>
          <p:cNvPr id="7" name="Picture 6" descr="CSU_words_H_rgb.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831404" y="6423393"/>
            <a:ext cx="5216988" cy="26817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136913"/>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503376"/>
            <a:ext cx="6135687" cy="1633538"/>
          </a:xfrm>
        </p:spPr>
        <p:txBody>
          <a:bodyPr anchor="b"/>
          <a:lstStyle>
            <a:lvl1pPr marL="0" indent="0">
              <a:buNone/>
              <a:defRPr sz="2000">
                <a:solidFill>
                  <a:srgbClr val="666666"/>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5" name="Picture 4" descr="CSU_words_H_rgb.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831404" y="6423393"/>
            <a:ext cx="5216988" cy="268178"/>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rot="16200000">
            <a:off x="7551351" y="1645920"/>
            <a:ext cx="2438399" cy="365760"/>
          </a:xfrm>
          <a:prstGeom prst="rect">
            <a:avLst/>
          </a:prstGeom>
        </p:spPr>
        <p:txBody>
          <a:bodyPr/>
          <a:lstStyle/>
          <a:p>
            <a:fld id="{B6EE300C-6FC5-4FC3-AF1A-075E4F50620D}" type="datetime1">
              <a:rPr lang="en-US" smtClean="0"/>
              <a:pPr/>
              <a:t>5/8/2017</a:t>
            </a:fld>
            <a:endParaRPr lang="en-US"/>
          </a:p>
        </p:txBody>
      </p:sp>
      <p:sp>
        <p:nvSpPr>
          <p:cNvPr id="6" name="Footer Placeholder 5"/>
          <p:cNvSpPr>
            <a:spLocks noGrp="1"/>
          </p:cNvSpPr>
          <p:nvPr>
            <p:ph type="ftr" sz="quarter" idx="11"/>
          </p:nvPr>
        </p:nvSpPr>
        <p:spPr>
          <a:xfrm rot="16200000">
            <a:off x="7586910" y="4048760"/>
            <a:ext cx="2367281" cy="365760"/>
          </a:xfrm>
          <a:prstGeom prst="rect">
            <a:avLst/>
          </a:prstGeom>
        </p:spPr>
        <p:txBody>
          <a:bodyPr/>
          <a:lstStyle/>
          <a:p>
            <a:endParaRPr lang="en-US"/>
          </a:p>
        </p:txBody>
      </p:sp>
      <p:sp>
        <p:nvSpPr>
          <p:cNvPr id="7" name="Slide Number Placeholder 6"/>
          <p:cNvSpPr>
            <a:spLocks noGrp="1"/>
          </p:cNvSpPr>
          <p:nvPr>
            <p:ph type="sldNum" sz="quarter" idx="12"/>
          </p:nvPr>
        </p:nvSpPr>
        <p:spPr>
          <a:xfrm>
            <a:off x="8531788" y="5648960"/>
            <a:ext cx="548640" cy="396240"/>
          </a:xfrm>
          <a:prstGeom prst="bracketPair">
            <a:avLst>
              <a:gd name="adj" fmla="val 17949"/>
            </a:avLst>
          </a:prstGeom>
        </p:spPr>
        <p:txBody>
          <a:bodyPr/>
          <a:lstStyle/>
          <a:p>
            <a:fld id="{6E2D2B3B-882E-40F3-A32F-6DD516915044}" type="slidenum">
              <a:rPr lang="en-US" smtClean="0"/>
              <a:pPr/>
              <a:t>‹#›</a:t>
            </a:fld>
            <a:endParaRPr lang="en-US"/>
          </a:p>
        </p:txBody>
      </p:sp>
      <p:pic>
        <p:nvPicPr>
          <p:cNvPr id="8" name="Picture 7" descr="CSU_words_H_rgb.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831404" y="6423393"/>
            <a:ext cx="5216988" cy="268178"/>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rot="16200000">
            <a:off x="7551351" y="1645920"/>
            <a:ext cx="2438399" cy="365760"/>
          </a:xfrm>
          <a:prstGeom prst="rect">
            <a:avLst/>
          </a:prstGeom>
        </p:spPr>
        <p:txBody>
          <a:bodyPr/>
          <a:lstStyle/>
          <a:p>
            <a:fld id="{F50D295D-4A77-4DEB-B04C-9F4282A8BC04}" type="datetime1">
              <a:rPr lang="en-US" smtClean="0"/>
              <a:pPr/>
              <a:t>5/8/2017</a:t>
            </a:fld>
            <a:endParaRPr lang="en-US"/>
          </a:p>
        </p:txBody>
      </p:sp>
      <p:sp>
        <p:nvSpPr>
          <p:cNvPr id="8" name="Footer Placeholder 7"/>
          <p:cNvSpPr>
            <a:spLocks noGrp="1"/>
          </p:cNvSpPr>
          <p:nvPr>
            <p:ph type="ftr" sz="quarter" idx="11"/>
          </p:nvPr>
        </p:nvSpPr>
        <p:spPr>
          <a:xfrm rot="16200000">
            <a:off x="7586910" y="4048760"/>
            <a:ext cx="2367281" cy="365760"/>
          </a:xfrm>
          <a:prstGeom prst="rect">
            <a:avLst/>
          </a:prstGeom>
        </p:spPr>
        <p:txBody>
          <a:bodyPr/>
          <a:lstStyle/>
          <a:p>
            <a:endParaRPr lang="en-US"/>
          </a:p>
        </p:txBody>
      </p:sp>
      <p:sp>
        <p:nvSpPr>
          <p:cNvPr id="9" name="Slide Number Placeholder 8"/>
          <p:cNvSpPr>
            <a:spLocks noGrp="1"/>
          </p:cNvSpPr>
          <p:nvPr>
            <p:ph type="sldNum" sz="quarter" idx="12"/>
          </p:nvPr>
        </p:nvSpPr>
        <p:spPr>
          <a:xfrm>
            <a:off x="8531788" y="5648960"/>
            <a:ext cx="548640" cy="396240"/>
          </a:xfrm>
          <a:prstGeom prst="bracketPair">
            <a:avLst>
              <a:gd name="adj" fmla="val 17949"/>
            </a:avLst>
          </a:prstGeom>
        </p:spPr>
        <p:txBody>
          <a:bodyPr/>
          <a:lstStyle/>
          <a:p>
            <a:fld id="{6E2D2B3B-882E-40F3-A32F-6DD516915044}" type="slidenum">
              <a:rPr lang="en-US" smtClean="0"/>
              <a:pPr/>
              <a:t>‹#›</a:t>
            </a:fld>
            <a:endParaRPr lang="en-US"/>
          </a:p>
        </p:txBody>
      </p:sp>
      <p:pic>
        <p:nvPicPr>
          <p:cNvPr id="10" name="Picture 9" descr="CSU_words_H_rgb.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831404" y="6423393"/>
            <a:ext cx="5216988" cy="268178"/>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rot="16200000">
            <a:off x="7551351" y="1645920"/>
            <a:ext cx="2438399" cy="365760"/>
          </a:xfrm>
          <a:prstGeom prst="rect">
            <a:avLst/>
          </a:prstGeom>
        </p:spPr>
        <p:txBody>
          <a:bodyPr/>
          <a:lstStyle/>
          <a:p>
            <a:fld id="{02B28685-4D0C-42D5-8013-B5904CD1FCBC}" type="datetime1">
              <a:rPr lang="en-US" smtClean="0"/>
              <a:pPr/>
              <a:t>5/8/2017</a:t>
            </a:fld>
            <a:endParaRPr lang="en-US"/>
          </a:p>
        </p:txBody>
      </p:sp>
      <p:sp>
        <p:nvSpPr>
          <p:cNvPr id="4" name="Footer Placeholder 3"/>
          <p:cNvSpPr>
            <a:spLocks noGrp="1"/>
          </p:cNvSpPr>
          <p:nvPr>
            <p:ph type="ftr" sz="quarter" idx="11"/>
          </p:nvPr>
        </p:nvSpPr>
        <p:spPr>
          <a:xfrm rot="16200000">
            <a:off x="7586910" y="4048760"/>
            <a:ext cx="2367281" cy="365760"/>
          </a:xfrm>
          <a:prstGeom prst="rect">
            <a:avLst/>
          </a:prstGeom>
        </p:spPr>
        <p:txBody>
          <a:bodyPr/>
          <a:lstStyle/>
          <a:p>
            <a:endParaRPr lang="en-US"/>
          </a:p>
        </p:txBody>
      </p:sp>
      <p:sp>
        <p:nvSpPr>
          <p:cNvPr id="5" name="Slide Number Placeholder 4"/>
          <p:cNvSpPr>
            <a:spLocks noGrp="1"/>
          </p:cNvSpPr>
          <p:nvPr>
            <p:ph type="sldNum" sz="quarter" idx="12"/>
          </p:nvPr>
        </p:nvSpPr>
        <p:spPr>
          <a:xfrm>
            <a:off x="8531788" y="5648960"/>
            <a:ext cx="548640" cy="396240"/>
          </a:xfrm>
          <a:prstGeom prst="bracketPair">
            <a:avLst>
              <a:gd name="adj" fmla="val 17949"/>
            </a:avLst>
          </a:prstGeom>
        </p:spPr>
        <p:txBody>
          <a:bodyPr/>
          <a:lstStyle/>
          <a:p>
            <a:fld id="{6E2D2B3B-882E-40F3-A32F-6DD516915044}" type="slidenum">
              <a:rPr lang="en-US" smtClean="0"/>
              <a:pPr/>
              <a:t>‹#›</a:t>
            </a:fld>
            <a:endParaRPr lang="en-US"/>
          </a:p>
        </p:txBody>
      </p:sp>
      <p:pic>
        <p:nvPicPr>
          <p:cNvPr id="6" name="Picture 5" descr="CSU_words_H_rgb.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831404" y="6423393"/>
            <a:ext cx="5216988" cy="268178"/>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rot="16200000">
            <a:off x="7551351" y="1645920"/>
            <a:ext cx="2438399" cy="365760"/>
          </a:xfrm>
          <a:prstGeom prst="rect">
            <a:avLst/>
          </a:prstGeom>
        </p:spPr>
        <p:txBody>
          <a:bodyPr/>
          <a:lstStyle/>
          <a:p>
            <a:fld id="{FDF226C0-9885-4BA9-BBFA-A52CBFEBB775}" type="datetime1">
              <a:rPr lang="en-US" smtClean="0"/>
              <a:pPr/>
              <a:t>5/8/2017</a:t>
            </a:fld>
            <a:endParaRPr lang="en-US"/>
          </a:p>
        </p:txBody>
      </p:sp>
      <p:sp>
        <p:nvSpPr>
          <p:cNvPr id="3" name="Footer Placeholder 2"/>
          <p:cNvSpPr>
            <a:spLocks noGrp="1"/>
          </p:cNvSpPr>
          <p:nvPr>
            <p:ph type="ftr" sz="quarter" idx="11"/>
          </p:nvPr>
        </p:nvSpPr>
        <p:spPr>
          <a:xfrm rot="16200000">
            <a:off x="7586910" y="4048760"/>
            <a:ext cx="2367281" cy="365760"/>
          </a:xfrm>
          <a:prstGeom prst="rect">
            <a:avLst/>
          </a:prstGeom>
        </p:spPr>
        <p:txBody>
          <a:bodyPr/>
          <a:lstStyle/>
          <a:p>
            <a:endParaRPr lang="en-US"/>
          </a:p>
        </p:txBody>
      </p:sp>
      <p:sp>
        <p:nvSpPr>
          <p:cNvPr id="4" name="Slide Number Placeholder 3"/>
          <p:cNvSpPr>
            <a:spLocks noGrp="1"/>
          </p:cNvSpPr>
          <p:nvPr>
            <p:ph type="sldNum" sz="quarter" idx="12"/>
          </p:nvPr>
        </p:nvSpPr>
        <p:spPr>
          <a:xfrm>
            <a:off x="8531788" y="5648960"/>
            <a:ext cx="548640" cy="396240"/>
          </a:xfrm>
          <a:prstGeom prst="bracketPair">
            <a:avLst>
              <a:gd name="adj" fmla="val 17949"/>
            </a:avLst>
          </a:prstGeom>
        </p:spPr>
        <p:txBody>
          <a:bodyPr/>
          <a:lstStyle/>
          <a:p>
            <a:fld id="{6E2D2B3B-882E-40F3-A32F-6DD516915044}" type="slidenum">
              <a:rPr lang="en-US" smtClean="0"/>
              <a:pPr/>
              <a:t>‹#›</a:t>
            </a:fld>
            <a:endParaRPr lang="en-US"/>
          </a:p>
        </p:txBody>
      </p:sp>
      <p:pic>
        <p:nvPicPr>
          <p:cNvPr id="5" name="Picture 4" descr="CSU_words_H_rgb.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831404" y="6423393"/>
            <a:ext cx="5216988" cy="268178"/>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054600"/>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5655056"/>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16200000">
            <a:off x="7551351" y="1645920"/>
            <a:ext cx="2438399" cy="365760"/>
          </a:xfrm>
          <a:prstGeom prst="rect">
            <a:avLst/>
          </a:prstGeom>
        </p:spPr>
        <p:txBody>
          <a:bodyPr/>
          <a:lstStyle/>
          <a:p>
            <a:fld id="{EBEE1B38-C5EB-4D66-9137-0AFE9CDEDE8F}" type="datetime1">
              <a:rPr lang="en-US" smtClean="0"/>
              <a:pPr/>
              <a:t>5/8/2017</a:t>
            </a:fld>
            <a:endParaRPr lang="en-US"/>
          </a:p>
        </p:txBody>
      </p:sp>
      <p:sp>
        <p:nvSpPr>
          <p:cNvPr id="6" name="Footer Placeholder 5"/>
          <p:cNvSpPr>
            <a:spLocks noGrp="1"/>
          </p:cNvSpPr>
          <p:nvPr>
            <p:ph type="ftr" sz="quarter" idx="11"/>
          </p:nvPr>
        </p:nvSpPr>
        <p:spPr>
          <a:xfrm rot="16200000">
            <a:off x="7586910" y="4048760"/>
            <a:ext cx="2367281" cy="365760"/>
          </a:xfrm>
          <a:prstGeom prst="rect">
            <a:avLst/>
          </a:prstGeom>
        </p:spPr>
        <p:txBody>
          <a:bodyPr/>
          <a:lstStyle/>
          <a:p>
            <a:endParaRPr lang="en-US"/>
          </a:p>
        </p:txBody>
      </p:sp>
      <p:sp>
        <p:nvSpPr>
          <p:cNvPr id="7" name="Slide Number Placeholder 6"/>
          <p:cNvSpPr>
            <a:spLocks noGrp="1"/>
          </p:cNvSpPr>
          <p:nvPr>
            <p:ph type="sldNum" sz="quarter" idx="12"/>
          </p:nvPr>
        </p:nvSpPr>
        <p:spPr>
          <a:xfrm>
            <a:off x="8531788" y="5648960"/>
            <a:ext cx="548640" cy="396240"/>
          </a:xfrm>
          <a:prstGeom prst="bracketPair">
            <a:avLst>
              <a:gd name="adj" fmla="val 17949"/>
            </a:avLst>
          </a:prstGeom>
        </p:spPr>
        <p:txBody>
          <a:bodyPr/>
          <a:lstStyle/>
          <a:p>
            <a:fld id="{6E2D2B3B-882E-40F3-A32F-6DD516915044}" type="slidenum">
              <a:rPr lang="en-US" smtClean="0"/>
              <a:pPr/>
              <a:t>‹#›</a:t>
            </a:fld>
            <a:endParaRPr lang="en-US"/>
          </a:p>
        </p:txBody>
      </p:sp>
      <p:sp>
        <p:nvSpPr>
          <p:cNvPr id="9" name="Content Placeholder 8"/>
          <p:cNvSpPr>
            <a:spLocks noGrp="1"/>
          </p:cNvSpPr>
          <p:nvPr>
            <p:ph sz="quarter" idx="13"/>
          </p:nvPr>
        </p:nvSpPr>
        <p:spPr>
          <a:xfrm>
            <a:off x="304800" y="381000"/>
            <a:ext cx="7772400" cy="4673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7" descr="CSU_words_H_rgb.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831404" y="6423393"/>
            <a:ext cx="5216988" cy="268178"/>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11796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571869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a:xfrm rot="16200000">
            <a:off x="7551351" y="1645920"/>
            <a:ext cx="2438399" cy="365760"/>
          </a:xfrm>
          <a:prstGeom prst="rect">
            <a:avLst/>
          </a:prstGeom>
        </p:spPr>
        <p:txBody>
          <a:bodyPr/>
          <a:lstStyle/>
          <a:p>
            <a:fld id="{327B613C-1AD7-49D3-885D-F654C5CDBAA6}" type="datetime1">
              <a:rPr lang="en-US" smtClean="0"/>
              <a:pPr/>
              <a:t>5/8/2017</a:t>
            </a:fld>
            <a:endParaRPr lang="en-US" dirty="0"/>
          </a:p>
        </p:txBody>
      </p:sp>
      <p:sp>
        <p:nvSpPr>
          <p:cNvPr id="9" name="Slide Number Placeholder 8"/>
          <p:cNvSpPr>
            <a:spLocks noGrp="1"/>
          </p:cNvSpPr>
          <p:nvPr>
            <p:ph type="sldNum" sz="quarter" idx="11"/>
          </p:nvPr>
        </p:nvSpPr>
        <p:spPr>
          <a:xfrm>
            <a:off x="8531788" y="5648960"/>
            <a:ext cx="548640" cy="396240"/>
          </a:xfrm>
          <a:prstGeom prst="bracketPair">
            <a:avLst>
              <a:gd name="adj" fmla="val 17949"/>
            </a:avLst>
          </a:prstGeom>
        </p:spPr>
        <p:txBody>
          <a:bodyPr/>
          <a:lstStyle/>
          <a:p>
            <a:fld id="{6E2D2B3B-882E-40F3-A32F-6DD516915044}" type="slidenum">
              <a:rPr lang="en-US" smtClean="0"/>
              <a:pPr/>
              <a:t>‹#›</a:t>
            </a:fld>
            <a:endParaRPr lang="en-US" dirty="0"/>
          </a:p>
        </p:txBody>
      </p:sp>
      <p:sp>
        <p:nvSpPr>
          <p:cNvPr id="10" name="Footer Placeholder 9"/>
          <p:cNvSpPr>
            <a:spLocks noGrp="1"/>
          </p:cNvSpPr>
          <p:nvPr>
            <p:ph type="ftr" sz="quarter" idx="12"/>
          </p:nvPr>
        </p:nvSpPr>
        <p:spPr>
          <a:xfrm rot="16200000">
            <a:off x="7586910" y="4048760"/>
            <a:ext cx="2367281" cy="365760"/>
          </a:xfrm>
          <a:prstGeom prst="rect">
            <a:avLst/>
          </a:prstGeo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325562"/>
          </a:xfrm>
          <a:prstGeom prst="rect">
            <a:avLst/>
          </a:prstGeom>
        </p:spPr>
        <p:txBody>
          <a:bodyPr vert="horz" lIns="91440" tIns="45720" rIns="91440" bIns="45720" rtlCol="0" anchor="ctr">
            <a:noAutofit/>
          </a:bodyPr>
          <a:lstStyle/>
          <a:p>
            <a:r>
              <a:rPr lang="en-US" dirty="0" smtClean="0"/>
              <a:t>Click to edit</a:t>
            </a:r>
            <a:endParaRPr lang="en-US" dirty="0"/>
          </a:p>
        </p:txBody>
      </p:sp>
      <p:sp>
        <p:nvSpPr>
          <p:cNvPr id="3" name="Text Placeholder 2"/>
          <p:cNvSpPr>
            <a:spLocks noGrp="1"/>
          </p:cNvSpPr>
          <p:nvPr>
            <p:ph type="body" idx="1"/>
          </p:nvPr>
        </p:nvSpPr>
        <p:spPr>
          <a:xfrm>
            <a:off x="457200" y="1752162"/>
            <a:ext cx="7620000" cy="46486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rgbClr val="D0D0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8458200" y="0"/>
            <a:ext cx="685800" cy="2057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8458200" y="2057400"/>
            <a:ext cx="685800" cy="1021080"/>
          </a:xfrm>
          <a:prstGeom prst="rect">
            <a:avLst/>
          </a:prstGeom>
          <a:solidFill>
            <a:srgbClr val="F9DE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458200" y="3078480"/>
            <a:ext cx="685800" cy="1021080"/>
          </a:xfrm>
          <a:prstGeom prst="rect">
            <a:avLst/>
          </a:prstGeom>
          <a:solidFill>
            <a:srgbClr val="98C6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hf sldNum="0" hdr="0" ftr="0" dt="0"/>
  <p:txStyles>
    <p:titleStyle>
      <a:lvl1pPr algn="l" defTabSz="914400" rtl="0" eaLnBrk="1" latinLnBrk="0" hangingPunct="1">
        <a:spcBef>
          <a:spcPct val="0"/>
        </a:spcBef>
        <a:buNone/>
        <a:defRPr sz="4600" b="1" i="0" kern="1200" cap="none" spc="-100" baseline="0">
          <a:ln>
            <a:noFill/>
          </a:ln>
          <a:solidFill>
            <a:srgbClr val="002C77"/>
          </a:solidFill>
          <a:effectLst/>
          <a:latin typeface="Arial"/>
          <a:ea typeface="+mj-ea"/>
          <a:cs typeface="Arial"/>
        </a:defRPr>
      </a:lvl1pPr>
    </p:titleStyle>
    <p:bodyStyle>
      <a:lvl1pPr marL="342900" indent="-228600" algn="l" defTabSz="914400" rtl="0" eaLnBrk="1" latinLnBrk="0" hangingPunct="1">
        <a:spcBef>
          <a:spcPct val="20000"/>
        </a:spcBef>
        <a:buClr>
          <a:srgbClr val="002C77"/>
        </a:buClr>
        <a:buFont typeface="Arial" pitchFamily="34" charset="0"/>
        <a:buChar char="•"/>
        <a:defRPr sz="2200" b="0" i="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b="0" i="0" kern="1200">
          <a:solidFill>
            <a:schemeClr val="tx1"/>
          </a:solidFill>
          <a:latin typeface="+mn-lt"/>
          <a:ea typeface="+mn-ea"/>
          <a:cs typeface="+mn-cs"/>
        </a:defRPr>
      </a:lvl2pPr>
      <a:lvl3pPr marL="1005840" indent="-228600" algn="l" defTabSz="914400" rtl="0" eaLnBrk="1" latinLnBrk="0" hangingPunct="1">
        <a:spcBef>
          <a:spcPct val="20000"/>
        </a:spcBef>
        <a:buClr>
          <a:srgbClr val="98C6FE"/>
        </a:buClr>
        <a:buFont typeface="Arial" pitchFamily="34" charset="0"/>
        <a:buChar char="•"/>
        <a:defRPr sz="1800" b="0" i="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b="0" i="0" kern="1200">
          <a:solidFill>
            <a:schemeClr val="tx1"/>
          </a:solidFill>
          <a:latin typeface="+mn-lt"/>
          <a:ea typeface="+mn-ea"/>
          <a:cs typeface="+mn-cs"/>
        </a:defRPr>
      </a:lvl4pPr>
      <a:lvl5pPr marL="1554480" indent="-228600" algn="l" defTabSz="914400" rtl="0" eaLnBrk="1" latinLnBrk="0" hangingPunct="1">
        <a:spcBef>
          <a:spcPct val="20000"/>
        </a:spcBef>
        <a:buClr>
          <a:srgbClr val="002C77"/>
        </a:buClr>
        <a:buFont typeface="Arial" pitchFamily="34" charset="0"/>
        <a:buChar char="•"/>
        <a:defRPr sz="1400" b="0" i="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mailto:Christie.Ball@ColumbiaSouthern.edu" TargetMode="External"/><Relationship Id="rId2" Type="http://schemas.openxmlformats.org/officeDocument/2006/relationships/hyperlink" Target="mailto:Jim.Forsythe@ColumbiaSouthern.edu"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600" dirty="0" smtClean="0"/>
              <a:t>ACCMA- Educational Partnership Overview</a:t>
            </a:r>
            <a:endParaRPr lang="en-US" sz="5600" dirty="0"/>
          </a:p>
        </p:txBody>
      </p:sp>
      <p:sp>
        <p:nvSpPr>
          <p:cNvPr id="3" name="Subtitle 2"/>
          <p:cNvSpPr>
            <a:spLocks noGrp="1"/>
          </p:cNvSpPr>
          <p:nvPr>
            <p:ph type="subTitle" idx="1"/>
          </p:nvPr>
        </p:nvSpPr>
        <p:spPr/>
        <p:txBody>
          <a:bodyPr>
            <a:normAutofit lnSpcReduction="10000"/>
          </a:bodyPr>
          <a:lstStyle/>
          <a:p>
            <a:r>
              <a:rPr lang="en-US" dirty="0" smtClean="0"/>
              <a:t>Jim Forsythe, Outreach Representative</a:t>
            </a:r>
          </a:p>
          <a:p>
            <a:r>
              <a:rPr lang="en-US" dirty="0" smtClean="0"/>
              <a:t>Columbia Southern University</a:t>
            </a:r>
          </a:p>
          <a:p>
            <a:r>
              <a:rPr lang="en-US" dirty="0" smtClean="0"/>
              <a:t>Jim.Forsythe@columbiasouthern.edu . 800.977.8449 x 1316</a:t>
            </a:r>
            <a:endParaRPr lang="en-US" dirty="0"/>
          </a:p>
        </p:txBody>
      </p:sp>
      <p:pic>
        <p:nvPicPr>
          <p:cNvPr id="7" name="Picture 6"/>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3017" y="0"/>
            <a:ext cx="8474203" cy="2486319"/>
          </a:xfrm>
          <a:prstGeom prst="rect">
            <a:avLst/>
          </a:prstGeom>
        </p:spPr>
      </p:pic>
      <p:sp>
        <p:nvSpPr>
          <p:cNvPr id="8" name="Rectangle 7"/>
          <p:cNvSpPr/>
          <p:nvPr/>
        </p:nvSpPr>
        <p:spPr>
          <a:xfrm>
            <a:off x="0" y="2303794"/>
            <a:ext cx="8449948" cy="118872"/>
          </a:xfrm>
          <a:prstGeom prst="rect">
            <a:avLst/>
          </a:prstGeom>
          <a:solidFill>
            <a:srgbClr val="002C77"/>
          </a:solidFill>
          <a:ln>
            <a:noFill/>
          </a:ln>
          <a:effectLst>
            <a:reflection stA="13000" endPos="51000" dist="127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397189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uFill>
                  <a:solidFill>
                    <a:srgbClr val="666666"/>
                  </a:solidFill>
                </a:uFill>
              </a:rPr>
              <a:t>Degree Programs Offered</a:t>
            </a:r>
            <a:endParaRPr lang="en-US" dirty="0">
              <a:uFill>
                <a:solidFill>
                  <a:srgbClr val="666666"/>
                </a:solidFill>
              </a:uFill>
            </a:endParaRPr>
          </a:p>
        </p:txBody>
      </p:sp>
      <p:cxnSp>
        <p:nvCxnSpPr>
          <p:cNvPr id="4" name="Straight Connector 3"/>
          <p:cNvCxnSpPr/>
          <p:nvPr/>
        </p:nvCxnSpPr>
        <p:spPr>
          <a:xfrm>
            <a:off x="629361" y="1393514"/>
            <a:ext cx="7447839" cy="0"/>
          </a:xfrm>
          <a:prstGeom prst="line">
            <a:avLst/>
          </a:prstGeom>
          <a:ln>
            <a:solidFill>
              <a:srgbClr val="D0D0D0"/>
            </a:solidFill>
          </a:ln>
        </p:spPr>
        <p:style>
          <a:lnRef idx="2">
            <a:schemeClr val="accent1"/>
          </a:lnRef>
          <a:fillRef idx="0">
            <a:schemeClr val="accent1"/>
          </a:fillRef>
          <a:effectRef idx="1">
            <a:schemeClr val="accent1"/>
          </a:effectRef>
          <a:fontRef idx="minor">
            <a:schemeClr val="tx1"/>
          </a:fontRef>
        </p:style>
      </p:cxnSp>
      <p:sp>
        <p:nvSpPr>
          <p:cNvPr id="3" name="TextBox 2"/>
          <p:cNvSpPr txBox="1"/>
          <p:nvPr/>
        </p:nvSpPr>
        <p:spPr>
          <a:xfrm>
            <a:off x="629361" y="1815152"/>
            <a:ext cx="7447839" cy="3447098"/>
          </a:xfrm>
          <a:prstGeom prst="rect">
            <a:avLst/>
          </a:prstGeom>
          <a:noFill/>
        </p:spPr>
        <p:txBody>
          <a:bodyPr wrap="square" rtlCol="0">
            <a:spAutoFit/>
          </a:bodyPr>
          <a:lstStyle/>
          <a:p>
            <a:r>
              <a:rPr lang="en-US" sz="2800" dirty="0" smtClean="0"/>
              <a:t>Associate Degrees</a:t>
            </a:r>
          </a:p>
          <a:p>
            <a:endParaRPr lang="en-US" sz="2800" dirty="0" smtClean="0"/>
          </a:p>
          <a:p>
            <a:pPr marL="742950" lvl="1" indent="-285750">
              <a:buFont typeface="Arial" panose="020B0604020202020204" pitchFamily="34" charset="0"/>
              <a:buChar char="•"/>
            </a:pPr>
            <a:r>
              <a:rPr lang="en-US" sz="2400" dirty="0" smtClean="0"/>
              <a:t>General Studies</a:t>
            </a:r>
          </a:p>
          <a:p>
            <a:pPr marL="742950" lvl="1" indent="-285750">
              <a:buFont typeface="Arial" panose="020B0604020202020204" pitchFamily="34" charset="0"/>
              <a:buChar char="•"/>
            </a:pPr>
            <a:r>
              <a:rPr lang="en-US" sz="2400" dirty="0" smtClean="0"/>
              <a:t>Business</a:t>
            </a:r>
          </a:p>
          <a:p>
            <a:pPr marL="742950" lvl="1" indent="-285750">
              <a:buFont typeface="Arial" panose="020B0604020202020204" pitchFamily="34" charset="0"/>
              <a:buChar char="•"/>
            </a:pPr>
            <a:r>
              <a:rPr lang="en-US" sz="2400" dirty="0" smtClean="0"/>
              <a:t>Criminal Justice</a:t>
            </a:r>
          </a:p>
          <a:p>
            <a:pPr marL="742950" lvl="1" indent="-285750">
              <a:buFont typeface="Arial" panose="020B0604020202020204" pitchFamily="34" charset="0"/>
              <a:buChar char="•"/>
            </a:pPr>
            <a:r>
              <a:rPr lang="en-US" sz="2400" dirty="0" smtClean="0"/>
              <a:t>Fire Science</a:t>
            </a:r>
          </a:p>
          <a:p>
            <a:pPr marL="742950" lvl="1" indent="-285750">
              <a:buFont typeface="Arial" panose="020B0604020202020204" pitchFamily="34" charset="0"/>
              <a:buChar char="•"/>
            </a:pPr>
            <a:r>
              <a:rPr lang="en-US" sz="2400" dirty="0" smtClean="0"/>
              <a:t>Health Information Science</a:t>
            </a:r>
          </a:p>
          <a:p>
            <a:pPr marL="742950" lvl="1" indent="-285750">
              <a:buFont typeface="Arial" panose="020B0604020202020204" pitchFamily="34" charset="0"/>
              <a:buChar char="•"/>
            </a:pPr>
            <a:r>
              <a:rPr lang="en-US" sz="2400" dirty="0" smtClean="0"/>
              <a:t>Occupational Safety and Health</a:t>
            </a:r>
            <a:endParaRPr lang="en-US" sz="2400" dirty="0"/>
          </a:p>
          <a:p>
            <a:pPr lvl="1"/>
            <a:endParaRPr lang="en-US" dirty="0"/>
          </a:p>
        </p:txBody>
      </p:sp>
    </p:spTree>
    <p:extLst>
      <p:ext uri="{BB962C8B-B14F-4D97-AF65-F5344CB8AC3E}">
        <p14:creationId xmlns:p14="http://schemas.microsoft.com/office/powerpoint/2010/main" val="30349670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6726" y="764275"/>
            <a:ext cx="3985148" cy="5940088"/>
          </a:xfrm>
          <a:prstGeom prst="rect">
            <a:avLst/>
          </a:prstGeom>
          <a:noFill/>
        </p:spPr>
        <p:txBody>
          <a:bodyPr wrap="square" rtlCol="0">
            <a:spAutoFit/>
          </a:bodyPr>
          <a:lstStyle/>
          <a:p>
            <a:r>
              <a:rPr lang="en-US" sz="2800" dirty="0" smtClean="0"/>
              <a:t>Bachelor Degrees</a:t>
            </a:r>
          </a:p>
          <a:p>
            <a:pPr marL="742950" lvl="1" indent="-285750">
              <a:buFont typeface="Arial" panose="020B0604020202020204" pitchFamily="34" charset="0"/>
              <a:buChar char="•"/>
            </a:pPr>
            <a:r>
              <a:rPr lang="en-US" sz="2000" dirty="0" smtClean="0"/>
              <a:t>Business Administration</a:t>
            </a:r>
          </a:p>
          <a:p>
            <a:pPr marL="1200150" lvl="2" indent="-285750">
              <a:buFont typeface="Arial" panose="020B0604020202020204" pitchFamily="34" charset="0"/>
              <a:buChar char="•"/>
            </a:pPr>
            <a:r>
              <a:rPr lang="en-US" dirty="0" smtClean="0"/>
              <a:t>Finance</a:t>
            </a:r>
          </a:p>
          <a:p>
            <a:pPr marL="1200150" lvl="2" indent="-285750">
              <a:buFont typeface="Arial" panose="020B0604020202020204" pitchFamily="34" charset="0"/>
              <a:buChar char="•"/>
            </a:pPr>
            <a:r>
              <a:rPr lang="en-US" dirty="0" smtClean="0"/>
              <a:t>Hospitality &amp; Tourism</a:t>
            </a:r>
          </a:p>
          <a:p>
            <a:pPr marL="1200150" lvl="2" indent="-285750">
              <a:buFont typeface="Arial" panose="020B0604020202020204" pitchFamily="34" charset="0"/>
              <a:buChar char="•"/>
            </a:pPr>
            <a:r>
              <a:rPr lang="en-US" dirty="0" smtClean="0"/>
              <a:t>Human Resource Management </a:t>
            </a:r>
          </a:p>
          <a:p>
            <a:pPr marL="1200150" lvl="2" indent="-285750">
              <a:buFont typeface="Arial" panose="020B0604020202020204" pitchFamily="34" charset="0"/>
              <a:buChar char="•"/>
            </a:pPr>
            <a:r>
              <a:rPr lang="en-US" dirty="0" smtClean="0"/>
              <a:t>Information Technology</a:t>
            </a:r>
          </a:p>
          <a:p>
            <a:pPr marL="1200150" lvl="2" indent="-285750">
              <a:buFont typeface="Arial" panose="020B0604020202020204" pitchFamily="34" charset="0"/>
              <a:buChar char="•"/>
            </a:pPr>
            <a:r>
              <a:rPr lang="en-US" dirty="0" smtClean="0"/>
              <a:t>International Management</a:t>
            </a:r>
          </a:p>
          <a:p>
            <a:pPr marL="1200150" lvl="2" indent="-285750">
              <a:buFont typeface="Arial" panose="020B0604020202020204" pitchFamily="34" charset="0"/>
              <a:buChar char="•"/>
            </a:pPr>
            <a:r>
              <a:rPr lang="en-US" dirty="0" smtClean="0"/>
              <a:t>Marketing</a:t>
            </a:r>
          </a:p>
          <a:p>
            <a:pPr marL="1200150" lvl="2" indent="-285750">
              <a:buFont typeface="Arial" panose="020B0604020202020204" pitchFamily="34" charset="0"/>
              <a:buChar char="•"/>
            </a:pPr>
            <a:r>
              <a:rPr lang="en-US" dirty="0" smtClean="0"/>
              <a:t>Project Management</a:t>
            </a:r>
          </a:p>
          <a:p>
            <a:pPr marL="1200150" lvl="2" indent="-285750">
              <a:buFont typeface="Arial" panose="020B0604020202020204" pitchFamily="34" charset="0"/>
              <a:buChar char="•"/>
            </a:pPr>
            <a:r>
              <a:rPr lang="en-US" dirty="0" smtClean="0"/>
              <a:t>Sports Management</a:t>
            </a:r>
          </a:p>
          <a:p>
            <a:pPr marL="742950" lvl="1" indent="-285750">
              <a:buFont typeface="Arial" panose="020B0604020202020204" pitchFamily="34" charset="0"/>
              <a:buChar char="•"/>
            </a:pPr>
            <a:r>
              <a:rPr lang="en-US" sz="2000" dirty="0" smtClean="0"/>
              <a:t>Health Care Administration</a:t>
            </a:r>
          </a:p>
          <a:p>
            <a:pPr marL="1200150" lvl="2" indent="-285750">
              <a:buFont typeface="Arial" panose="020B0604020202020204" pitchFamily="34" charset="0"/>
              <a:buChar char="•"/>
            </a:pPr>
            <a:r>
              <a:rPr lang="en-US" dirty="0" smtClean="0"/>
              <a:t>Emergency Medical Services Management</a:t>
            </a:r>
          </a:p>
          <a:p>
            <a:pPr marL="742950" lvl="1" indent="-285750">
              <a:buFont typeface="Arial" panose="020B0604020202020204" pitchFamily="34" charset="0"/>
              <a:buChar char="•"/>
            </a:pPr>
            <a:r>
              <a:rPr lang="en-US" sz="2000" dirty="0"/>
              <a:t>Criminal Justice Administration</a:t>
            </a:r>
          </a:p>
          <a:p>
            <a:pPr marL="1200150" lvl="2" indent="-285750">
              <a:buFont typeface="Arial" panose="020B0604020202020204" pitchFamily="34" charset="0"/>
              <a:buChar char="•"/>
            </a:pPr>
            <a:r>
              <a:rPr lang="en-US" dirty="0"/>
              <a:t>Arson Investigation</a:t>
            </a:r>
          </a:p>
          <a:p>
            <a:pPr lvl="1"/>
            <a:endParaRPr lang="en-US" dirty="0" smtClean="0"/>
          </a:p>
          <a:p>
            <a:pPr marL="1200150" lvl="2" indent="-285750">
              <a:buFont typeface="Arial" panose="020B0604020202020204" pitchFamily="34" charset="0"/>
              <a:buChar char="•"/>
            </a:pPr>
            <a:endParaRPr lang="en-US" sz="2000" dirty="0"/>
          </a:p>
          <a:p>
            <a:pPr lvl="2"/>
            <a:endParaRPr lang="en-US" dirty="0"/>
          </a:p>
        </p:txBody>
      </p:sp>
      <p:sp>
        <p:nvSpPr>
          <p:cNvPr id="4" name="TextBox 3"/>
          <p:cNvSpPr txBox="1"/>
          <p:nvPr/>
        </p:nvSpPr>
        <p:spPr>
          <a:xfrm>
            <a:off x="4421874" y="1145513"/>
            <a:ext cx="3753135" cy="4031873"/>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Emergency Medical Service Administration</a:t>
            </a:r>
          </a:p>
          <a:p>
            <a:pPr marL="285750" indent="-285750">
              <a:buFont typeface="Arial" panose="020B0604020202020204" pitchFamily="34" charset="0"/>
              <a:buChar char="•"/>
            </a:pPr>
            <a:r>
              <a:rPr lang="en-US" sz="2000" dirty="0" smtClean="0"/>
              <a:t>Fire Administration</a:t>
            </a:r>
          </a:p>
          <a:p>
            <a:pPr marL="742950" lvl="1" indent="-285750">
              <a:buFont typeface="Arial" panose="020B0604020202020204" pitchFamily="34" charset="0"/>
              <a:buChar char="•"/>
            </a:pPr>
            <a:r>
              <a:rPr lang="en-US" dirty="0" smtClean="0"/>
              <a:t>Fire Investigation</a:t>
            </a:r>
          </a:p>
          <a:p>
            <a:pPr marL="285750" indent="-285750">
              <a:buFont typeface="Arial" panose="020B0604020202020204" pitchFamily="34" charset="0"/>
              <a:buChar char="•"/>
            </a:pPr>
            <a:r>
              <a:rPr lang="en-US" sz="2000" dirty="0" smtClean="0"/>
              <a:t>Human Resource Management</a:t>
            </a:r>
          </a:p>
          <a:p>
            <a:pPr marL="285750" indent="-285750">
              <a:buFont typeface="Arial" panose="020B0604020202020204" pitchFamily="34" charset="0"/>
              <a:buChar char="•"/>
            </a:pPr>
            <a:r>
              <a:rPr lang="en-US" sz="2000" dirty="0" smtClean="0"/>
              <a:t>Homeland Security</a:t>
            </a:r>
          </a:p>
          <a:p>
            <a:pPr marL="742950" lvl="1" indent="-285750">
              <a:buFont typeface="Arial" panose="020B0604020202020204" pitchFamily="34" charset="0"/>
              <a:buChar char="•"/>
            </a:pPr>
            <a:r>
              <a:rPr lang="en-US" dirty="0" smtClean="0"/>
              <a:t>Homeland Security</a:t>
            </a:r>
          </a:p>
          <a:p>
            <a:pPr marL="285750" indent="-285750">
              <a:buFont typeface="Arial" panose="020B0604020202020204" pitchFamily="34" charset="0"/>
              <a:buChar char="•"/>
            </a:pPr>
            <a:r>
              <a:rPr lang="en-US" sz="2000" dirty="0" smtClean="0"/>
              <a:t>Information Systems Security</a:t>
            </a:r>
          </a:p>
          <a:p>
            <a:pPr marL="285750" indent="-285750">
              <a:buFont typeface="Arial" panose="020B0604020202020204" pitchFamily="34" charset="0"/>
              <a:buChar char="•"/>
            </a:pPr>
            <a:r>
              <a:rPr lang="en-US" sz="2000" dirty="0" smtClean="0"/>
              <a:t>Information Technology</a:t>
            </a:r>
          </a:p>
          <a:p>
            <a:pPr marL="285750" indent="-285750">
              <a:buFont typeface="Arial" panose="020B0604020202020204" pitchFamily="34" charset="0"/>
              <a:buChar char="•"/>
            </a:pPr>
            <a:r>
              <a:rPr lang="en-US" sz="2000" dirty="0" smtClean="0"/>
              <a:t>Occupational Safety &amp; Health</a:t>
            </a:r>
          </a:p>
          <a:p>
            <a:pPr marL="742950" lvl="1" indent="-285750">
              <a:buFont typeface="Arial" panose="020B0604020202020204" pitchFamily="34" charset="0"/>
              <a:buChar char="•"/>
            </a:pPr>
            <a:r>
              <a:rPr lang="en-US" sz="2000" dirty="0" smtClean="0"/>
              <a:t>Fire Sciences</a:t>
            </a:r>
          </a:p>
          <a:p>
            <a:pPr marL="285750" indent="-285750">
              <a:buFont typeface="Arial" panose="020B0604020202020204" pitchFamily="34" charset="0"/>
              <a:buChar char="•"/>
            </a:pPr>
            <a:r>
              <a:rPr lang="en-US" sz="2000" dirty="0" smtClean="0"/>
              <a:t>Organizational Leadership</a:t>
            </a:r>
          </a:p>
          <a:p>
            <a:pPr marL="285750" indent="-285750">
              <a:buFont typeface="Arial" panose="020B0604020202020204" pitchFamily="34" charset="0"/>
              <a:buChar char="•"/>
            </a:pPr>
            <a:r>
              <a:rPr lang="en-US" sz="2000" dirty="0" smtClean="0"/>
              <a:t>Psychology</a:t>
            </a:r>
            <a:endParaRPr lang="en-US" sz="2000" dirty="0"/>
          </a:p>
        </p:txBody>
      </p:sp>
    </p:spTree>
    <p:extLst>
      <p:ext uri="{BB962C8B-B14F-4D97-AF65-F5344CB8AC3E}">
        <p14:creationId xmlns:p14="http://schemas.microsoft.com/office/powerpoint/2010/main" val="3976283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27796" y="818864"/>
            <a:ext cx="3766783" cy="4585871"/>
          </a:xfrm>
          <a:prstGeom prst="rect">
            <a:avLst/>
          </a:prstGeom>
          <a:noFill/>
        </p:spPr>
        <p:txBody>
          <a:bodyPr wrap="square" rtlCol="0">
            <a:spAutoFit/>
          </a:bodyPr>
          <a:lstStyle/>
          <a:p>
            <a:r>
              <a:rPr lang="en-US" sz="2800" dirty="0" smtClean="0"/>
              <a:t>Master Degrees</a:t>
            </a:r>
          </a:p>
          <a:p>
            <a:pPr marL="457200" indent="-457200">
              <a:buFont typeface="Arial" panose="020B0604020202020204" pitchFamily="34" charset="0"/>
              <a:buChar char="•"/>
            </a:pPr>
            <a:r>
              <a:rPr lang="en-US" sz="2000" dirty="0" smtClean="0"/>
              <a:t>Business Administration</a:t>
            </a:r>
          </a:p>
          <a:p>
            <a:pPr marL="914400" lvl="1" indent="-457200">
              <a:buFont typeface="Arial" panose="020B0604020202020204" pitchFamily="34" charset="0"/>
              <a:buChar char="•"/>
            </a:pPr>
            <a:r>
              <a:rPr lang="en-US" dirty="0" smtClean="0"/>
              <a:t>Finance</a:t>
            </a:r>
          </a:p>
          <a:p>
            <a:pPr marL="914400" lvl="1" indent="-457200">
              <a:buFont typeface="Arial" panose="020B0604020202020204" pitchFamily="34" charset="0"/>
              <a:buChar char="•"/>
            </a:pPr>
            <a:r>
              <a:rPr lang="en-US" dirty="0" smtClean="0"/>
              <a:t>Health Care Management</a:t>
            </a:r>
          </a:p>
          <a:p>
            <a:pPr marL="914400" lvl="1" indent="-457200">
              <a:buFont typeface="Arial" panose="020B0604020202020204" pitchFamily="34" charset="0"/>
              <a:buChar char="•"/>
            </a:pPr>
            <a:r>
              <a:rPr lang="en-US" dirty="0" smtClean="0"/>
              <a:t>Human Resource Management</a:t>
            </a:r>
          </a:p>
          <a:p>
            <a:pPr marL="914400" lvl="1" indent="-457200">
              <a:buFont typeface="Arial" panose="020B0604020202020204" pitchFamily="34" charset="0"/>
              <a:buChar char="•"/>
            </a:pPr>
            <a:r>
              <a:rPr lang="en-US" dirty="0" smtClean="0"/>
              <a:t>Marketing</a:t>
            </a:r>
          </a:p>
          <a:p>
            <a:pPr marL="914400" lvl="1" indent="-457200">
              <a:buFont typeface="Arial" panose="020B0604020202020204" pitchFamily="34" charset="0"/>
              <a:buChar char="•"/>
            </a:pPr>
            <a:r>
              <a:rPr lang="en-US" dirty="0" smtClean="0"/>
              <a:t>Project Management</a:t>
            </a:r>
          </a:p>
          <a:p>
            <a:pPr marL="914400" lvl="1" indent="-457200">
              <a:buFont typeface="Arial" panose="020B0604020202020204" pitchFamily="34" charset="0"/>
              <a:buChar char="•"/>
            </a:pPr>
            <a:r>
              <a:rPr lang="en-US" dirty="0" smtClean="0"/>
              <a:t>Public Administration</a:t>
            </a:r>
          </a:p>
          <a:p>
            <a:pPr marL="457200" indent="-457200">
              <a:buFont typeface="Arial" panose="020B0604020202020204" pitchFamily="34" charset="0"/>
              <a:buChar char="•"/>
            </a:pPr>
            <a:r>
              <a:rPr lang="en-US" sz="2000" dirty="0" smtClean="0"/>
              <a:t>Criminal Justice Administration</a:t>
            </a:r>
          </a:p>
          <a:p>
            <a:pPr marL="457200" indent="-457200">
              <a:buFont typeface="Arial" panose="020B0604020202020204" pitchFamily="34" charset="0"/>
              <a:buChar char="•"/>
            </a:pPr>
            <a:r>
              <a:rPr lang="en-US" sz="2000" dirty="0" smtClean="0"/>
              <a:t>Emergency Services Management</a:t>
            </a:r>
          </a:p>
          <a:p>
            <a:pPr marL="457200" indent="-457200">
              <a:buFont typeface="Arial" panose="020B0604020202020204" pitchFamily="34" charset="0"/>
              <a:buChar char="•"/>
            </a:pPr>
            <a:r>
              <a:rPr lang="en-US" sz="2000" dirty="0" smtClean="0"/>
              <a:t>Occupational Safety &amp; Health</a:t>
            </a:r>
          </a:p>
          <a:p>
            <a:pPr marL="914400" lvl="1" indent="-457200">
              <a:buFont typeface="Arial" panose="020B0604020202020204" pitchFamily="34" charset="0"/>
              <a:buChar char="•"/>
            </a:pPr>
            <a:r>
              <a:rPr lang="en-US" dirty="0" smtClean="0"/>
              <a:t>Environmental Management</a:t>
            </a:r>
            <a:endParaRPr lang="en-US" dirty="0"/>
          </a:p>
        </p:txBody>
      </p:sp>
      <p:sp>
        <p:nvSpPr>
          <p:cNvPr id="6" name="TextBox 5"/>
          <p:cNvSpPr txBox="1"/>
          <p:nvPr/>
        </p:nvSpPr>
        <p:spPr>
          <a:xfrm>
            <a:off x="4394579" y="1277046"/>
            <a:ext cx="3916908" cy="2123658"/>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t>Organizational Leadership</a:t>
            </a:r>
          </a:p>
          <a:p>
            <a:pPr marL="285750" indent="-285750">
              <a:buFont typeface="Arial" panose="020B0604020202020204" pitchFamily="34" charset="0"/>
              <a:buChar char="•"/>
            </a:pPr>
            <a:r>
              <a:rPr lang="en-US" sz="2000" dirty="0" smtClean="0"/>
              <a:t>Public Administration </a:t>
            </a:r>
          </a:p>
          <a:p>
            <a:pPr marL="742950" lvl="1" indent="-285750">
              <a:buFont typeface="Arial" panose="020B0604020202020204" pitchFamily="34" charset="0"/>
              <a:buChar char="•"/>
            </a:pPr>
            <a:r>
              <a:rPr lang="en-US" dirty="0" smtClean="0"/>
              <a:t>Criminal Justice Administration</a:t>
            </a:r>
          </a:p>
          <a:p>
            <a:pPr marL="742950" lvl="1" indent="-285750">
              <a:buFont typeface="Arial" panose="020B0604020202020204" pitchFamily="34" charset="0"/>
              <a:buChar char="•"/>
            </a:pPr>
            <a:r>
              <a:rPr lang="en-US" dirty="0" smtClean="0"/>
              <a:t>Emergency Service Management</a:t>
            </a:r>
          </a:p>
          <a:p>
            <a:pPr marL="342900" indent="-342900">
              <a:buFont typeface="Arial" panose="020B0604020202020204" pitchFamily="34" charset="0"/>
              <a:buChar char="•"/>
            </a:pPr>
            <a:r>
              <a:rPr lang="en-US" sz="2000" dirty="0" smtClean="0"/>
              <a:t>Public Health</a:t>
            </a:r>
          </a:p>
          <a:p>
            <a:pPr marL="800100" lvl="1" indent="-342900">
              <a:buFont typeface="Arial" panose="020B0604020202020204" pitchFamily="34" charset="0"/>
              <a:buChar char="•"/>
            </a:pPr>
            <a:r>
              <a:rPr lang="en-US" dirty="0" smtClean="0"/>
              <a:t>Community Health Education</a:t>
            </a:r>
            <a:endParaRPr lang="en-US" dirty="0"/>
          </a:p>
        </p:txBody>
      </p:sp>
    </p:spTree>
    <p:extLst>
      <p:ext uri="{BB962C8B-B14F-4D97-AF65-F5344CB8AC3E}">
        <p14:creationId xmlns:p14="http://schemas.microsoft.com/office/powerpoint/2010/main" val="2393865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uFill>
                  <a:solidFill>
                    <a:srgbClr val="666666"/>
                  </a:solidFill>
                </a:uFill>
              </a:rPr>
              <a:t>Certificates &amp; Continuing Education</a:t>
            </a:r>
            <a:endParaRPr lang="en-US" sz="3600" dirty="0">
              <a:uFill>
                <a:solidFill>
                  <a:srgbClr val="666666"/>
                </a:solidFill>
              </a:uFill>
            </a:endParaRPr>
          </a:p>
        </p:txBody>
      </p:sp>
      <p:cxnSp>
        <p:nvCxnSpPr>
          <p:cNvPr id="4" name="Straight Connector 3"/>
          <p:cNvCxnSpPr/>
          <p:nvPr/>
        </p:nvCxnSpPr>
        <p:spPr>
          <a:xfrm>
            <a:off x="629361" y="1393514"/>
            <a:ext cx="7447839" cy="0"/>
          </a:xfrm>
          <a:prstGeom prst="line">
            <a:avLst/>
          </a:prstGeom>
          <a:ln>
            <a:solidFill>
              <a:srgbClr val="D0D0D0"/>
            </a:solidFill>
          </a:ln>
        </p:spPr>
        <p:style>
          <a:lnRef idx="2">
            <a:schemeClr val="accent1"/>
          </a:lnRef>
          <a:fillRef idx="0">
            <a:schemeClr val="accent1"/>
          </a:fillRef>
          <a:effectRef idx="1">
            <a:schemeClr val="accent1"/>
          </a:effectRef>
          <a:fontRef idx="minor">
            <a:schemeClr val="tx1"/>
          </a:fontRef>
        </p:style>
      </p:cxnSp>
      <p:pic>
        <p:nvPicPr>
          <p:cNvPr id="3" name="Picture 2"/>
          <p:cNvPicPr>
            <a:picLocks noChangeAspect="1"/>
          </p:cNvPicPr>
          <p:nvPr/>
        </p:nvPicPr>
        <p:blipFill>
          <a:blip r:embed="rId2"/>
          <a:stretch>
            <a:fillRect/>
          </a:stretch>
        </p:blipFill>
        <p:spPr>
          <a:xfrm>
            <a:off x="2429302" y="1393514"/>
            <a:ext cx="3536120" cy="4796603"/>
          </a:xfrm>
          <a:prstGeom prst="rect">
            <a:avLst/>
          </a:prstGeom>
        </p:spPr>
      </p:pic>
    </p:spTree>
    <p:extLst>
      <p:ext uri="{BB962C8B-B14F-4D97-AF65-F5344CB8AC3E}">
        <p14:creationId xmlns:p14="http://schemas.microsoft.com/office/powerpoint/2010/main" val="30375474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uFill>
                  <a:solidFill>
                    <a:srgbClr val="666666"/>
                  </a:solidFill>
                </a:uFill>
              </a:rPr>
              <a:t>Flexible Enrollment Options</a:t>
            </a:r>
            <a:endParaRPr lang="en-US" dirty="0">
              <a:uFill>
                <a:solidFill>
                  <a:srgbClr val="666666"/>
                </a:solidFill>
              </a:uFill>
            </a:endParaRPr>
          </a:p>
        </p:txBody>
      </p:sp>
      <p:cxnSp>
        <p:nvCxnSpPr>
          <p:cNvPr id="4" name="Straight Connector 3"/>
          <p:cNvCxnSpPr/>
          <p:nvPr/>
        </p:nvCxnSpPr>
        <p:spPr>
          <a:xfrm>
            <a:off x="629361" y="1393514"/>
            <a:ext cx="7447839" cy="0"/>
          </a:xfrm>
          <a:prstGeom prst="line">
            <a:avLst/>
          </a:prstGeom>
          <a:ln>
            <a:solidFill>
              <a:srgbClr val="D0D0D0"/>
            </a:solidFill>
          </a:ln>
        </p:spPr>
        <p:style>
          <a:lnRef idx="2">
            <a:schemeClr val="accent1"/>
          </a:lnRef>
          <a:fillRef idx="0">
            <a:schemeClr val="accent1"/>
          </a:fillRef>
          <a:effectRef idx="1">
            <a:schemeClr val="accent1"/>
          </a:effectRef>
          <a:fontRef idx="minor">
            <a:schemeClr val="tx1"/>
          </a:fontRef>
        </p:style>
      </p:cxnSp>
      <p:sp>
        <p:nvSpPr>
          <p:cNvPr id="3" name="TextBox 2"/>
          <p:cNvSpPr txBox="1"/>
          <p:nvPr/>
        </p:nvSpPr>
        <p:spPr>
          <a:xfrm>
            <a:off x="629361" y="1641143"/>
            <a:ext cx="7447839" cy="5509200"/>
          </a:xfrm>
          <a:prstGeom prst="rect">
            <a:avLst/>
          </a:prstGeom>
          <a:noFill/>
        </p:spPr>
        <p:txBody>
          <a:bodyPr wrap="square" rtlCol="0">
            <a:spAutoFit/>
          </a:bodyPr>
          <a:lstStyle/>
          <a:p>
            <a:r>
              <a:rPr lang="en-US" sz="2400" dirty="0" smtClean="0"/>
              <a:t>Term Enrollment</a:t>
            </a:r>
          </a:p>
          <a:p>
            <a:pPr marL="800100" lvl="1" indent="-342900">
              <a:buFont typeface="Arial" panose="020B0604020202020204" pitchFamily="34" charset="0"/>
              <a:buChar char="•"/>
            </a:pPr>
            <a:r>
              <a:rPr lang="en-US" sz="2000" dirty="0" smtClean="0"/>
              <a:t>You </a:t>
            </a:r>
            <a:r>
              <a:rPr lang="en-US" sz="2000" dirty="0"/>
              <a:t>have flexibility on when to study with a structured framework for weekly assignments, and know the exact end date of your course</a:t>
            </a:r>
            <a:r>
              <a:rPr lang="en-US" sz="2000" dirty="0" smtClean="0"/>
              <a:t>.</a:t>
            </a:r>
          </a:p>
          <a:p>
            <a:endParaRPr lang="en-US" sz="2000" dirty="0" smtClean="0"/>
          </a:p>
          <a:p>
            <a:r>
              <a:rPr lang="en-US" sz="2400" dirty="0" err="1" smtClean="0"/>
              <a:t>LifePace</a:t>
            </a:r>
            <a:r>
              <a:rPr lang="en-US" sz="2400" dirty="0" smtClean="0"/>
              <a:t> Learning</a:t>
            </a:r>
          </a:p>
          <a:p>
            <a:pPr marL="800100" lvl="1" indent="-342900">
              <a:buFont typeface="Arial" panose="020B0604020202020204" pitchFamily="34" charset="0"/>
              <a:buChar char="•"/>
            </a:pPr>
            <a:r>
              <a:rPr lang="en-US" sz="2000" dirty="0" err="1"/>
              <a:t>LifePace</a:t>
            </a:r>
            <a:r>
              <a:rPr lang="en-US" sz="2000" dirty="0"/>
              <a:t> Learning</a:t>
            </a:r>
            <a:r>
              <a:rPr lang="en-US" sz="2000" baseline="30000" dirty="0"/>
              <a:t>®</a:t>
            </a:r>
            <a:r>
              <a:rPr lang="en-US" sz="2000" dirty="0"/>
              <a:t> is designed to complement your individual learning pace. It offers flexible start dates, due dates and course lengths</a:t>
            </a:r>
            <a:r>
              <a:rPr lang="en-US" sz="2000" dirty="0" smtClean="0"/>
              <a:t>.</a:t>
            </a:r>
          </a:p>
          <a:p>
            <a:pPr marL="342900" indent="-342900">
              <a:buFont typeface="Arial" panose="020B0604020202020204" pitchFamily="34" charset="0"/>
              <a:buChar char="•"/>
            </a:pPr>
            <a:endParaRPr lang="en-US" sz="2000" dirty="0"/>
          </a:p>
          <a:p>
            <a:r>
              <a:rPr lang="en-US" sz="2400" dirty="0" smtClean="0"/>
              <a:t>Veterans Advantage</a:t>
            </a:r>
          </a:p>
          <a:p>
            <a:pPr marL="800100" lvl="1" indent="-342900">
              <a:buFont typeface="Arial" panose="020B0604020202020204" pitchFamily="34" charset="0"/>
              <a:buChar char="•"/>
            </a:pPr>
            <a:r>
              <a:rPr lang="en-US" sz="2000" dirty="0"/>
              <a:t>If you are using VA educational benefits, Veterans Advantage provides courses that follow defined start and end dates but have more flexibility because of fewer submission deadlines.</a:t>
            </a:r>
            <a:endParaRPr lang="en-US" sz="2000" dirty="0" smtClean="0"/>
          </a:p>
          <a:p>
            <a:endParaRPr lang="en-US" sz="2400" dirty="0" smtClean="0"/>
          </a:p>
          <a:p>
            <a:r>
              <a:rPr lang="en-US" dirty="0"/>
              <a:t>	</a:t>
            </a:r>
            <a:endParaRPr lang="en-US" dirty="0" smtClean="0"/>
          </a:p>
          <a:p>
            <a:endParaRPr lang="en-US" dirty="0"/>
          </a:p>
        </p:txBody>
      </p:sp>
    </p:spTree>
    <p:extLst>
      <p:ext uri="{BB962C8B-B14F-4D97-AF65-F5344CB8AC3E}">
        <p14:creationId xmlns:p14="http://schemas.microsoft.com/office/powerpoint/2010/main" val="19361961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uFill>
                  <a:solidFill>
                    <a:srgbClr val="666666"/>
                  </a:solidFill>
                </a:uFill>
              </a:rPr>
              <a:t>Your Next Step</a:t>
            </a:r>
            <a:endParaRPr lang="en-US" dirty="0">
              <a:uFill>
                <a:solidFill>
                  <a:srgbClr val="666666"/>
                </a:solidFill>
              </a:uFill>
            </a:endParaRPr>
          </a:p>
        </p:txBody>
      </p:sp>
      <p:cxnSp>
        <p:nvCxnSpPr>
          <p:cNvPr id="4" name="Straight Connector 3"/>
          <p:cNvCxnSpPr/>
          <p:nvPr/>
        </p:nvCxnSpPr>
        <p:spPr>
          <a:xfrm>
            <a:off x="629361" y="1393514"/>
            <a:ext cx="7447839" cy="0"/>
          </a:xfrm>
          <a:prstGeom prst="line">
            <a:avLst/>
          </a:prstGeom>
          <a:ln>
            <a:solidFill>
              <a:srgbClr val="D0D0D0"/>
            </a:solidFill>
          </a:ln>
        </p:spPr>
        <p:style>
          <a:lnRef idx="2">
            <a:schemeClr val="accent1"/>
          </a:lnRef>
          <a:fillRef idx="0">
            <a:schemeClr val="accent1"/>
          </a:fillRef>
          <a:effectRef idx="1">
            <a:schemeClr val="accent1"/>
          </a:effectRef>
          <a:fontRef idx="minor">
            <a:schemeClr val="tx1"/>
          </a:fontRef>
        </p:style>
      </p:cxnSp>
      <p:sp>
        <p:nvSpPr>
          <p:cNvPr id="3" name="TextBox 2"/>
          <p:cNvSpPr txBox="1"/>
          <p:nvPr/>
        </p:nvSpPr>
        <p:spPr>
          <a:xfrm>
            <a:off x="629361" y="1641143"/>
            <a:ext cx="7447839" cy="4708981"/>
          </a:xfrm>
          <a:prstGeom prst="rect">
            <a:avLst/>
          </a:prstGeom>
          <a:noFill/>
        </p:spPr>
        <p:txBody>
          <a:bodyPr wrap="square" rtlCol="0">
            <a:spAutoFit/>
          </a:bodyPr>
          <a:lstStyle/>
          <a:p>
            <a:r>
              <a:rPr lang="en-US" sz="3200" dirty="0" smtClean="0"/>
              <a:t>We are here to meet your needs!  We can assist you in promoting these education benefits for your members by:</a:t>
            </a:r>
            <a:endParaRPr lang="en-US" dirty="0" smtClean="0"/>
          </a:p>
          <a:p>
            <a:endParaRPr lang="en-US" dirty="0" smtClean="0"/>
          </a:p>
          <a:p>
            <a:pPr marL="285750" indent="-285750">
              <a:buFont typeface="Arial" panose="020B0604020202020204" pitchFamily="34" charset="0"/>
              <a:buChar char="•"/>
            </a:pPr>
            <a:r>
              <a:rPr lang="en-US" sz="2400" dirty="0" smtClean="0"/>
              <a:t>Providing Promotional Items for Education &amp; Employee Benefits Fairs</a:t>
            </a:r>
          </a:p>
          <a:p>
            <a:pPr marL="285750" indent="-285750">
              <a:buFont typeface="Arial" panose="020B0604020202020204" pitchFamily="34" charset="0"/>
              <a:buChar char="•"/>
            </a:pPr>
            <a:r>
              <a:rPr lang="en-US" sz="2400" dirty="0" smtClean="0"/>
              <a:t>Being Available for Requested Visits or </a:t>
            </a:r>
            <a:r>
              <a:rPr lang="en-US" sz="2400" dirty="0"/>
              <a:t>Webinar </a:t>
            </a:r>
            <a:r>
              <a:rPr lang="en-US" sz="2400" dirty="0" smtClean="0"/>
              <a:t>Presentations </a:t>
            </a:r>
          </a:p>
          <a:p>
            <a:pPr marL="285750" indent="-285750">
              <a:buFont typeface="Arial" panose="020B0604020202020204" pitchFamily="34" charset="0"/>
              <a:buChar char="•"/>
            </a:pPr>
            <a:r>
              <a:rPr lang="en-US" sz="2400" dirty="0" smtClean="0"/>
              <a:t>Offering Informational Materials that can be distributed to employees</a:t>
            </a:r>
          </a:p>
          <a:p>
            <a:r>
              <a:rPr lang="en-US" sz="2400" dirty="0"/>
              <a:t>	</a:t>
            </a:r>
            <a:endParaRPr lang="en-US" sz="2400" dirty="0" smtClean="0"/>
          </a:p>
          <a:p>
            <a:endParaRPr lang="en-US" dirty="0"/>
          </a:p>
        </p:txBody>
      </p:sp>
    </p:spTree>
    <p:extLst>
      <p:ext uri="{BB962C8B-B14F-4D97-AF65-F5344CB8AC3E}">
        <p14:creationId xmlns:p14="http://schemas.microsoft.com/office/powerpoint/2010/main" val="8825972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uFill>
                  <a:solidFill>
                    <a:srgbClr val="666666"/>
                  </a:solidFill>
                </a:uFill>
              </a:rPr>
              <a:t>Questions &amp; Contact Information</a:t>
            </a:r>
            <a:endParaRPr lang="en-US" sz="3600" dirty="0">
              <a:uFill>
                <a:solidFill>
                  <a:srgbClr val="666666"/>
                </a:solidFill>
              </a:uFill>
            </a:endParaRPr>
          </a:p>
        </p:txBody>
      </p:sp>
      <p:cxnSp>
        <p:nvCxnSpPr>
          <p:cNvPr id="4" name="Straight Connector 3"/>
          <p:cNvCxnSpPr/>
          <p:nvPr/>
        </p:nvCxnSpPr>
        <p:spPr>
          <a:xfrm>
            <a:off x="329110" y="1408604"/>
            <a:ext cx="7447839" cy="0"/>
          </a:xfrm>
          <a:prstGeom prst="line">
            <a:avLst/>
          </a:prstGeom>
          <a:ln>
            <a:solidFill>
              <a:srgbClr val="D0D0D0"/>
            </a:solidFill>
          </a:ln>
        </p:spPr>
        <p:style>
          <a:lnRef idx="2">
            <a:schemeClr val="accent1"/>
          </a:lnRef>
          <a:fillRef idx="0">
            <a:schemeClr val="accent1"/>
          </a:fillRef>
          <a:effectRef idx="1">
            <a:schemeClr val="accent1"/>
          </a:effectRef>
          <a:fontRef idx="minor">
            <a:schemeClr val="tx1"/>
          </a:fontRef>
        </p:style>
      </p:cxnSp>
      <p:sp>
        <p:nvSpPr>
          <p:cNvPr id="3" name="TextBox 2"/>
          <p:cNvSpPr txBox="1"/>
          <p:nvPr/>
        </p:nvSpPr>
        <p:spPr>
          <a:xfrm>
            <a:off x="340483" y="2442949"/>
            <a:ext cx="7748090" cy="2862322"/>
          </a:xfrm>
          <a:prstGeom prst="rect">
            <a:avLst/>
          </a:prstGeom>
          <a:noFill/>
        </p:spPr>
        <p:txBody>
          <a:bodyPr wrap="square" rtlCol="0">
            <a:spAutoFit/>
          </a:bodyPr>
          <a:lstStyle/>
          <a:p>
            <a:r>
              <a:rPr lang="en-US" dirty="0" smtClean="0"/>
              <a:t>To </a:t>
            </a:r>
            <a:r>
              <a:rPr lang="en-US" dirty="0"/>
              <a:t>learn more about our </a:t>
            </a:r>
            <a:r>
              <a:rPr lang="en-US" b="1" dirty="0"/>
              <a:t>ONLINE DEGREE PROGRAMS</a:t>
            </a:r>
            <a:r>
              <a:rPr lang="en-US" dirty="0"/>
              <a:t>, contact one of your partnership representatives today! </a:t>
            </a:r>
            <a:endParaRPr lang="en-US" dirty="0" smtClean="0"/>
          </a:p>
          <a:p>
            <a:endParaRPr lang="en-US" dirty="0"/>
          </a:p>
          <a:p>
            <a:r>
              <a:rPr lang="en-US" dirty="0" smtClean="0"/>
              <a:t>Jim Forsythe</a:t>
            </a:r>
          </a:p>
          <a:p>
            <a:r>
              <a:rPr lang="en-US" dirty="0"/>
              <a:t>800.977.8449 x 1316 </a:t>
            </a:r>
          </a:p>
          <a:p>
            <a:r>
              <a:rPr lang="en-US" b="1" dirty="0" smtClean="0">
                <a:solidFill>
                  <a:schemeClr val="tx2"/>
                </a:solidFill>
                <a:hlinkClick r:id="rId2"/>
              </a:rPr>
              <a:t>Jim.Forsythe@ColumbiaSouthern.edu</a:t>
            </a:r>
            <a:endParaRPr lang="en-US" b="1" dirty="0" smtClean="0">
              <a:solidFill>
                <a:schemeClr val="tx2"/>
              </a:solidFill>
            </a:endParaRPr>
          </a:p>
          <a:p>
            <a:endParaRPr lang="en-US" b="1" dirty="0"/>
          </a:p>
          <a:p>
            <a:r>
              <a:rPr lang="en-US" dirty="0" smtClean="0"/>
              <a:t>Christie Ball </a:t>
            </a:r>
          </a:p>
          <a:p>
            <a:r>
              <a:rPr lang="en-US" dirty="0" smtClean="0"/>
              <a:t>251-923-4339 (Direct)</a:t>
            </a:r>
          </a:p>
          <a:p>
            <a:r>
              <a:rPr lang="en-US" b="1" dirty="0" smtClean="0">
                <a:hlinkClick r:id="rId3"/>
              </a:rPr>
              <a:t>Christie.Ball@ColumbiaSouthern.edu</a:t>
            </a:r>
            <a:r>
              <a:rPr lang="en-US" b="1" dirty="0" smtClean="0"/>
              <a:t>  </a:t>
            </a:r>
            <a:endParaRPr lang="en-US" dirty="0"/>
          </a:p>
        </p:txBody>
      </p:sp>
    </p:spTree>
    <p:extLst>
      <p:ext uri="{BB962C8B-B14F-4D97-AF65-F5344CB8AC3E}">
        <p14:creationId xmlns:p14="http://schemas.microsoft.com/office/powerpoint/2010/main" val="3788350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su_sheild_words293.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249664" y="2060706"/>
            <a:ext cx="6280191" cy="1917552"/>
          </a:xfrm>
          <a:prstGeom prst="rect">
            <a:avLst/>
          </a:prstGeom>
        </p:spPr>
      </p:pic>
    </p:spTree>
    <p:extLst>
      <p:ext uri="{BB962C8B-B14F-4D97-AF65-F5344CB8AC3E}">
        <p14:creationId xmlns:p14="http://schemas.microsoft.com/office/powerpoint/2010/main" val="1147067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uFill>
                  <a:solidFill>
                    <a:srgbClr val="666666"/>
                  </a:solidFill>
                </a:uFill>
              </a:rPr>
              <a:t>Eligibility</a:t>
            </a:r>
            <a:endParaRPr lang="en-US" dirty="0">
              <a:uFill>
                <a:solidFill>
                  <a:srgbClr val="666666"/>
                </a:solidFill>
              </a:uFill>
            </a:endParaRPr>
          </a:p>
        </p:txBody>
      </p:sp>
      <p:cxnSp>
        <p:nvCxnSpPr>
          <p:cNvPr id="4" name="Straight Connector 3"/>
          <p:cNvCxnSpPr/>
          <p:nvPr/>
        </p:nvCxnSpPr>
        <p:spPr>
          <a:xfrm>
            <a:off x="629361" y="1393514"/>
            <a:ext cx="7447839" cy="0"/>
          </a:xfrm>
          <a:prstGeom prst="line">
            <a:avLst/>
          </a:prstGeom>
          <a:ln>
            <a:solidFill>
              <a:srgbClr val="D0D0D0"/>
            </a:solidFill>
          </a:ln>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629361" y="1719618"/>
            <a:ext cx="7447839" cy="3323987"/>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Employees of ACCMA members</a:t>
            </a:r>
          </a:p>
          <a:p>
            <a:pPr marL="285750" indent="-285750">
              <a:buFont typeface="Arial" panose="020B0604020202020204" pitchFamily="34" charset="0"/>
              <a:buChar char="•"/>
            </a:pPr>
            <a:endParaRPr lang="en-US" sz="2800" dirty="0" smtClean="0"/>
          </a:p>
          <a:p>
            <a:pPr marL="285750" indent="-285750">
              <a:buFont typeface="Arial" panose="020B0604020202020204" pitchFamily="34" charset="0"/>
              <a:buChar char="•"/>
            </a:pPr>
            <a:r>
              <a:rPr lang="en-US" sz="2800" dirty="0" smtClean="0"/>
              <a:t>ACCMA Member Cities and Counties</a:t>
            </a:r>
          </a:p>
          <a:p>
            <a:pPr marL="742950" lvl="1" indent="-285750">
              <a:buFont typeface="Arial" panose="020B0604020202020204" pitchFamily="34" charset="0"/>
              <a:buChar char="•"/>
            </a:pPr>
            <a:r>
              <a:rPr lang="en-US" dirty="0" smtClean="0"/>
              <a:t>All department of the membership are eligible to participate in the partnership program and a group tuition rate. </a:t>
            </a:r>
          </a:p>
          <a:p>
            <a:pPr marL="742950" lvl="1" indent="-285750">
              <a:buFont typeface="Arial" panose="020B0604020202020204" pitchFamily="34" charset="0"/>
              <a:buChar char="•"/>
            </a:pPr>
            <a:endParaRPr lang="en-US" dirty="0"/>
          </a:p>
          <a:p>
            <a:pPr marL="285750" indent="-285750">
              <a:buFont typeface="Arial" panose="020B0604020202020204" pitchFamily="34" charset="0"/>
              <a:buChar char="•"/>
            </a:pPr>
            <a:r>
              <a:rPr lang="en-US" sz="2400" dirty="0" smtClean="0"/>
              <a:t>Immediate Family members of ACCMA Employees, Member Municipalities, and County Governments also qualify for the Partnership Benefits. </a:t>
            </a:r>
            <a:endParaRPr lang="en-US" sz="2400" dirty="0"/>
          </a:p>
        </p:txBody>
      </p:sp>
    </p:spTree>
    <p:extLst>
      <p:ext uri="{BB962C8B-B14F-4D97-AF65-F5344CB8AC3E}">
        <p14:creationId xmlns:p14="http://schemas.microsoft.com/office/powerpoint/2010/main" val="19025474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uFill>
                  <a:solidFill>
                    <a:srgbClr val="666666"/>
                  </a:solidFill>
                </a:uFill>
              </a:rPr>
              <a:t>ACCMA- Learning Partnership Benefits</a:t>
            </a:r>
            <a:endParaRPr lang="en-US" sz="3200" dirty="0">
              <a:uFill>
                <a:solidFill>
                  <a:srgbClr val="666666"/>
                </a:solidFill>
              </a:uFill>
            </a:endParaRPr>
          </a:p>
        </p:txBody>
      </p:sp>
      <p:cxnSp>
        <p:nvCxnSpPr>
          <p:cNvPr id="4" name="Straight Connector 3"/>
          <p:cNvCxnSpPr/>
          <p:nvPr/>
        </p:nvCxnSpPr>
        <p:spPr>
          <a:xfrm>
            <a:off x="629361" y="1393514"/>
            <a:ext cx="7447839" cy="0"/>
          </a:xfrm>
          <a:prstGeom prst="line">
            <a:avLst/>
          </a:prstGeom>
          <a:ln>
            <a:solidFill>
              <a:srgbClr val="D0D0D0"/>
            </a:solidFill>
          </a:ln>
        </p:spPr>
        <p:style>
          <a:lnRef idx="2">
            <a:schemeClr val="accent1"/>
          </a:lnRef>
          <a:fillRef idx="0">
            <a:schemeClr val="accent1"/>
          </a:fillRef>
          <a:effectRef idx="1">
            <a:schemeClr val="accent1"/>
          </a:effectRef>
          <a:fontRef idx="minor">
            <a:schemeClr val="tx1"/>
          </a:fontRef>
        </p:style>
      </p:cxnSp>
      <p:sp>
        <p:nvSpPr>
          <p:cNvPr id="5" name="TextBox 4"/>
          <p:cNvSpPr txBox="1"/>
          <p:nvPr/>
        </p:nvSpPr>
        <p:spPr>
          <a:xfrm>
            <a:off x="629360" y="1815152"/>
            <a:ext cx="7447839" cy="5078313"/>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Group Tuition Rate</a:t>
            </a:r>
          </a:p>
          <a:p>
            <a:pPr marL="285750" indent="-285750">
              <a:buFont typeface="Arial" panose="020B0604020202020204" pitchFamily="34" charset="0"/>
              <a:buChar char="•"/>
            </a:pPr>
            <a:r>
              <a:rPr lang="en-US" sz="2800" dirty="0" smtClean="0"/>
              <a:t>Complimentary Evaluation of Prior Academic Credits</a:t>
            </a:r>
          </a:p>
          <a:p>
            <a:pPr marL="285750" indent="-285750">
              <a:buFont typeface="Arial" panose="020B0604020202020204" pitchFamily="34" charset="0"/>
              <a:buChar char="•"/>
            </a:pPr>
            <a:r>
              <a:rPr lang="en-US" sz="2800" dirty="0" smtClean="0"/>
              <a:t>Textbooks Included at No Cost</a:t>
            </a:r>
          </a:p>
          <a:p>
            <a:pPr marL="285750" indent="-285750">
              <a:buFont typeface="Arial" panose="020B0604020202020204" pitchFamily="34" charset="0"/>
              <a:buChar char="•"/>
            </a:pPr>
            <a:r>
              <a:rPr lang="en-US" sz="2800" dirty="0" smtClean="0"/>
              <a:t>Exclusive Scholarship Opportunities</a:t>
            </a:r>
          </a:p>
          <a:p>
            <a:pPr marL="285750" indent="-285750">
              <a:buFont typeface="Arial" panose="020B0604020202020204" pitchFamily="34" charset="0"/>
              <a:buChar char="•"/>
            </a:pPr>
            <a:r>
              <a:rPr lang="en-US" sz="2800" dirty="0" smtClean="0"/>
              <a:t>No Application Fees</a:t>
            </a:r>
          </a:p>
          <a:p>
            <a:pPr marL="285750" indent="-285750">
              <a:buFont typeface="Arial" panose="020B0604020202020204" pitchFamily="34" charset="0"/>
              <a:buChar char="•"/>
            </a:pPr>
            <a:r>
              <a:rPr lang="en-US" sz="2800" dirty="0" smtClean="0"/>
              <a:t>Math &amp; Writing Assistance</a:t>
            </a:r>
          </a:p>
          <a:p>
            <a:pPr marL="285750" indent="-285750">
              <a:buFont typeface="Arial" panose="020B0604020202020204" pitchFamily="34" charset="0"/>
              <a:buChar char="•"/>
            </a:pPr>
            <a:r>
              <a:rPr lang="en-US" sz="2800" dirty="0" smtClean="0"/>
              <a:t>Career Services Available</a:t>
            </a:r>
          </a:p>
          <a:p>
            <a:pPr marL="285750" indent="-285750">
              <a:buFont typeface="Arial" panose="020B0604020202020204" pitchFamily="34" charset="0"/>
              <a:buChar char="•"/>
            </a:pPr>
            <a:r>
              <a:rPr lang="en-US" sz="2800" dirty="0" smtClean="0"/>
              <a:t>Flexible Start Dates</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17726917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620000" cy="844478"/>
          </a:xfrm>
        </p:spPr>
        <p:txBody>
          <a:bodyPr/>
          <a:lstStyle/>
          <a:p>
            <a:r>
              <a:rPr lang="en-US" dirty="0" smtClean="0">
                <a:uFill>
                  <a:solidFill>
                    <a:srgbClr val="666666"/>
                  </a:solidFill>
                </a:uFill>
              </a:rPr>
              <a:t>Tuition &amp; Financing</a:t>
            </a:r>
            <a:endParaRPr lang="en-US" dirty="0">
              <a:uFill>
                <a:solidFill>
                  <a:srgbClr val="666666"/>
                </a:solidFill>
              </a:uFill>
            </a:endParaRPr>
          </a:p>
        </p:txBody>
      </p:sp>
      <p:cxnSp>
        <p:nvCxnSpPr>
          <p:cNvPr id="4" name="Straight Connector 3"/>
          <p:cNvCxnSpPr/>
          <p:nvPr/>
        </p:nvCxnSpPr>
        <p:spPr>
          <a:xfrm>
            <a:off x="457200" y="1270685"/>
            <a:ext cx="7447839" cy="0"/>
          </a:xfrm>
          <a:prstGeom prst="line">
            <a:avLst/>
          </a:prstGeom>
          <a:ln>
            <a:solidFill>
              <a:srgbClr val="D0D0D0"/>
            </a:solidFill>
          </a:ln>
        </p:spPr>
        <p:style>
          <a:lnRef idx="2">
            <a:schemeClr val="accent1"/>
          </a:lnRef>
          <a:fillRef idx="0">
            <a:schemeClr val="accent1"/>
          </a:fillRef>
          <a:effectRef idx="1">
            <a:schemeClr val="accent1"/>
          </a:effectRef>
          <a:fontRef idx="minor">
            <a:schemeClr val="tx1"/>
          </a:fontRef>
        </p:style>
      </p:cxnSp>
      <p:sp>
        <p:nvSpPr>
          <p:cNvPr id="3" name="TextBox 2"/>
          <p:cNvSpPr txBox="1"/>
          <p:nvPr/>
        </p:nvSpPr>
        <p:spPr>
          <a:xfrm>
            <a:off x="629361" y="2773649"/>
            <a:ext cx="7447839" cy="3585597"/>
          </a:xfrm>
          <a:prstGeom prst="rect">
            <a:avLst/>
          </a:prstGeom>
          <a:noFill/>
        </p:spPr>
        <p:txBody>
          <a:bodyPr wrap="square" rtlCol="0">
            <a:spAutoFit/>
          </a:bodyPr>
          <a:lstStyle/>
          <a:p>
            <a:pPr marL="285750" indent="-285750">
              <a:buFont typeface="Arial" panose="020B0604020202020204" pitchFamily="34" charset="0"/>
              <a:buChar char="•"/>
            </a:pPr>
            <a:r>
              <a:rPr lang="en-US" b="1" dirty="0" smtClean="0"/>
              <a:t>Pay As You Learn</a:t>
            </a:r>
          </a:p>
          <a:p>
            <a:pPr lvl="1"/>
            <a:r>
              <a:rPr lang="en-US" sz="1700" dirty="0"/>
              <a:t>Using scheduled, automatic credit card payments, tuition is spread out over weekly, biweekly or monthly </a:t>
            </a:r>
            <a:r>
              <a:rPr lang="en-US" sz="1700" dirty="0" smtClean="0"/>
              <a:t>payments.</a:t>
            </a:r>
          </a:p>
          <a:p>
            <a:pPr lvl="1"/>
            <a:endParaRPr lang="en-US" dirty="0" smtClean="0"/>
          </a:p>
          <a:p>
            <a:pPr marL="285750" indent="-285750">
              <a:buFont typeface="Arial" panose="020B0604020202020204" pitchFamily="34" charset="0"/>
              <a:buChar char="•"/>
            </a:pPr>
            <a:r>
              <a:rPr lang="en-US" b="1" dirty="0" smtClean="0"/>
              <a:t>Military Tuition Benefits</a:t>
            </a:r>
          </a:p>
          <a:p>
            <a:pPr lvl="1"/>
            <a:r>
              <a:rPr lang="en-US" sz="1700" dirty="0"/>
              <a:t>Active-duty military personnel and veterans have access to </a:t>
            </a:r>
            <a:r>
              <a:rPr lang="en-US" sz="1700" dirty="0" smtClean="0"/>
              <a:t>government programs </a:t>
            </a:r>
            <a:r>
              <a:rPr lang="en-US" sz="1700" dirty="0"/>
              <a:t>that provide educational benefits to allow you to pursue career </a:t>
            </a:r>
            <a:r>
              <a:rPr lang="en-US" sz="1700" dirty="0" smtClean="0"/>
              <a:t>ambitions.</a:t>
            </a:r>
          </a:p>
          <a:p>
            <a:pPr lvl="1"/>
            <a:endParaRPr lang="en-US" b="1" dirty="0" smtClean="0"/>
          </a:p>
          <a:p>
            <a:pPr marL="285750" indent="-285750">
              <a:buFont typeface="Arial" panose="020B0604020202020204" pitchFamily="34" charset="0"/>
              <a:buChar char="•"/>
            </a:pPr>
            <a:r>
              <a:rPr lang="en-US" b="1" dirty="0" smtClean="0"/>
              <a:t>Federal Financial Aid</a:t>
            </a:r>
          </a:p>
          <a:p>
            <a:pPr lvl="1"/>
            <a:r>
              <a:rPr lang="en-US" sz="1700" dirty="0"/>
              <a:t>For those seeking financial assistance, Federal Student Aid offers federal grant and loan programs administered by the U.S. Department of Education</a:t>
            </a:r>
            <a:endParaRPr lang="en-US" sz="1700" b="1" dirty="0" smtClean="0"/>
          </a:p>
          <a:p>
            <a:pPr marL="285750" indent="-285750">
              <a:buFont typeface="Arial" panose="020B0604020202020204" pitchFamily="34" charset="0"/>
              <a:buChar char="•"/>
            </a:pPr>
            <a:endParaRPr lang="en-US" dirty="0"/>
          </a:p>
        </p:txBody>
      </p:sp>
      <p:pic>
        <p:nvPicPr>
          <p:cNvPr id="8" name="Picture 7"/>
          <p:cNvPicPr>
            <a:picLocks noChangeAspect="1"/>
          </p:cNvPicPr>
          <p:nvPr/>
        </p:nvPicPr>
        <p:blipFill>
          <a:blip r:embed="rId2"/>
          <a:stretch>
            <a:fillRect/>
          </a:stretch>
        </p:blipFill>
        <p:spPr>
          <a:xfrm>
            <a:off x="1465576" y="1527433"/>
            <a:ext cx="5431085" cy="989469"/>
          </a:xfrm>
          <a:prstGeom prst="rect">
            <a:avLst/>
          </a:prstGeom>
        </p:spPr>
      </p:pic>
    </p:spTree>
    <p:extLst>
      <p:ext uri="{BB962C8B-B14F-4D97-AF65-F5344CB8AC3E}">
        <p14:creationId xmlns:p14="http://schemas.microsoft.com/office/powerpoint/2010/main" val="20689425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uFill>
                  <a:solidFill>
                    <a:srgbClr val="666666"/>
                  </a:solidFill>
                </a:uFill>
              </a:rPr>
              <a:t>University Overview</a:t>
            </a:r>
            <a:endParaRPr lang="en-US" dirty="0">
              <a:uFill>
                <a:solidFill>
                  <a:srgbClr val="666666"/>
                </a:solidFill>
              </a:uFill>
            </a:endParaRPr>
          </a:p>
        </p:txBody>
      </p:sp>
      <p:cxnSp>
        <p:nvCxnSpPr>
          <p:cNvPr id="4" name="Straight Connector 3"/>
          <p:cNvCxnSpPr/>
          <p:nvPr/>
        </p:nvCxnSpPr>
        <p:spPr>
          <a:xfrm>
            <a:off x="629361" y="1393514"/>
            <a:ext cx="7447839" cy="0"/>
          </a:xfrm>
          <a:prstGeom prst="line">
            <a:avLst/>
          </a:prstGeom>
          <a:ln>
            <a:solidFill>
              <a:srgbClr val="D0D0D0"/>
            </a:solidFill>
          </a:ln>
        </p:spPr>
        <p:style>
          <a:lnRef idx="2">
            <a:schemeClr val="accent1"/>
          </a:lnRef>
          <a:fillRef idx="0">
            <a:schemeClr val="accent1"/>
          </a:fillRef>
          <a:effectRef idx="1">
            <a:schemeClr val="accent1"/>
          </a:effectRef>
          <a:fontRef idx="minor">
            <a:schemeClr val="tx1"/>
          </a:fontRef>
        </p:style>
      </p:cxnSp>
      <p:sp>
        <p:nvSpPr>
          <p:cNvPr id="6" name="TextBox 5"/>
          <p:cNvSpPr txBox="1"/>
          <p:nvPr/>
        </p:nvSpPr>
        <p:spPr>
          <a:xfrm>
            <a:off x="629361" y="1719618"/>
            <a:ext cx="7447839" cy="3447098"/>
          </a:xfrm>
          <a:prstGeom prst="rect">
            <a:avLst/>
          </a:prstGeom>
          <a:noFill/>
        </p:spPr>
        <p:txBody>
          <a:bodyPr wrap="square" rtlCol="0">
            <a:spAutoFit/>
          </a:bodyPr>
          <a:lstStyle/>
          <a:p>
            <a:pPr marL="285750" indent="-285750">
              <a:buFont typeface="Arial" panose="020B0604020202020204" pitchFamily="34" charset="0"/>
              <a:buChar char="•"/>
            </a:pPr>
            <a:r>
              <a:rPr lang="en-US" sz="4000" dirty="0" smtClean="0"/>
              <a:t>Founded in 1993</a:t>
            </a:r>
          </a:p>
          <a:p>
            <a:pPr marL="285750" indent="-285750">
              <a:buFont typeface="Arial" panose="020B0604020202020204" pitchFamily="34" charset="0"/>
              <a:buChar char="•"/>
            </a:pPr>
            <a:r>
              <a:rPr lang="en-US" sz="4000" dirty="0" smtClean="0"/>
              <a:t>Flexible Online Degree Programs</a:t>
            </a:r>
          </a:p>
          <a:p>
            <a:pPr marL="285750" indent="-285750">
              <a:buFont typeface="Arial" panose="020B0604020202020204" pitchFamily="34" charset="0"/>
              <a:buChar char="•"/>
            </a:pPr>
            <a:r>
              <a:rPr lang="en-US" sz="4000" dirty="0" smtClean="0"/>
              <a:t>28,000 Active Students</a:t>
            </a:r>
          </a:p>
          <a:p>
            <a:pPr marL="285750" indent="-285750">
              <a:buFont typeface="Arial" panose="020B0604020202020204" pitchFamily="34" charset="0"/>
              <a:buChar char="•"/>
            </a:pPr>
            <a:r>
              <a:rPr lang="en-US" sz="4000" dirty="0" smtClean="0"/>
              <a:t>Subsidiary of Columbia Southern Education Group</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6949107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uFill>
                  <a:solidFill>
                    <a:srgbClr val="666666"/>
                  </a:solidFill>
                </a:uFill>
              </a:rPr>
              <a:t>Accreditation &amp; State Authorization</a:t>
            </a:r>
            <a:endParaRPr lang="en-US" sz="3600" dirty="0">
              <a:uFill>
                <a:solidFill>
                  <a:srgbClr val="666666"/>
                </a:solidFill>
              </a:uFill>
            </a:endParaRPr>
          </a:p>
        </p:txBody>
      </p:sp>
      <p:cxnSp>
        <p:nvCxnSpPr>
          <p:cNvPr id="4" name="Straight Connector 3"/>
          <p:cNvCxnSpPr/>
          <p:nvPr/>
        </p:nvCxnSpPr>
        <p:spPr>
          <a:xfrm>
            <a:off x="629361" y="1393514"/>
            <a:ext cx="7447839" cy="0"/>
          </a:xfrm>
          <a:prstGeom prst="line">
            <a:avLst/>
          </a:prstGeom>
          <a:ln>
            <a:solidFill>
              <a:srgbClr val="D0D0D0"/>
            </a:solidFill>
          </a:ln>
        </p:spPr>
        <p:style>
          <a:lnRef idx="2">
            <a:schemeClr val="accent1"/>
          </a:lnRef>
          <a:fillRef idx="0">
            <a:schemeClr val="accent1"/>
          </a:fillRef>
          <a:effectRef idx="1">
            <a:schemeClr val="accent1"/>
          </a:effectRef>
          <a:fontRef idx="minor">
            <a:schemeClr val="tx1"/>
          </a:fontRef>
        </p:style>
      </p:cxnSp>
      <p:sp>
        <p:nvSpPr>
          <p:cNvPr id="3" name="TextBox 2"/>
          <p:cNvSpPr txBox="1"/>
          <p:nvPr/>
        </p:nvSpPr>
        <p:spPr>
          <a:xfrm>
            <a:off x="629361" y="1815152"/>
            <a:ext cx="7447839" cy="2800767"/>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Distance Education Accreditation Commission</a:t>
            </a:r>
          </a:p>
          <a:p>
            <a:pPr marL="285750" indent="-285750">
              <a:buFont typeface="Arial" panose="020B0604020202020204" pitchFamily="34" charset="0"/>
              <a:buChar char="•"/>
            </a:pPr>
            <a:r>
              <a:rPr lang="en-US" sz="2800" dirty="0" smtClean="0"/>
              <a:t>Recognized by the Council of Higher Education Accreditation</a:t>
            </a:r>
          </a:p>
          <a:p>
            <a:pPr marL="285750" indent="-285750">
              <a:buFont typeface="Arial" panose="020B0604020202020204" pitchFamily="34" charset="0"/>
              <a:buChar char="•"/>
            </a:pPr>
            <a:r>
              <a:rPr lang="en-US" sz="2800" dirty="0" smtClean="0"/>
              <a:t>Institutional Member of the American Council on Education </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p:txBody>
      </p:sp>
      <p:pic>
        <p:nvPicPr>
          <p:cNvPr id="5" name="Picture 4"/>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1196611" y="4136246"/>
            <a:ext cx="2873456" cy="911424"/>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00232" y="4215037"/>
            <a:ext cx="2160377" cy="832633"/>
          </a:xfrm>
          <a:prstGeom prst="rect">
            <a:avLst/>
          </a:prstGeom>
        </p:spPr>
      </p:pic>
      <p:pic>
        <p:nvPicPr>
          <p:cNvPr id="8" name="Picture 7"/>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3126119" y="5287750"/>
            <a:ext cx="2454322" cy="855294"/>
          </a:xfrm>
          <a:prstGeom prst="rect">
            <a:avLst/>
          </a:prstGeom>
        </p:spPr>
      </p:pic>
    </p:spTree>
    <p:extLst>
      <p:ext uri="{BB962C8B-B14F-4D97-AF65-F5344CB8AC3E}">
        <p14:creationId xmlns:p14="http://schemas.microsoft.com/office/powerpoint/2010/main" val="13557851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uFill>
                  <a:solidFill>
                    <a:srgbClr val="666666"/>
                  </a:solidFill>
                </a:uFill>
              </a:rPr>
              <a:t>Why CSU</a:t>
            </a:r>
            <a:endParaRPr lang="en-US" dirty="0">
              <a:uFill>
                <a:solidFill>
                  <a:srgbClr val="666666"/>
                </a:solidFill>
              </a:uFill>
            </a:endParaRPr>
          </a:p>
        </p:txBody>
      </p:sp>
      <p:cxnSp>
        <p:nvCxnSpPr>
          <p:cNvPr id="4" name="Straight Connector 3"/>
          <p:cNvCxnSpPr/>
          <p:nvPr/>
        </p:nvCxnSpPr>
        <p:spPr>
          <a:xfrm>
            <a:off x="629361" y="1393514"/>
            <a:ext cx="7447839" cy="0"/>
          </a:xfrm>
          <a:prstGeom prst="line">
            <a:avLst/>
          </a:prstGeom>
          <a:ln>
            <a:solidFill>
              <a:srgbClr val="D0D0D0"/>
            </a:solidFill>
          </a:ln>
        </p:spPr>
        <p:style>
          <a:lnRef idx="2">
            <a:schemeClr val="accent1"/>
          </a:lnRef>
          <a:fillRef idx="0">
            <a:schemeClr val="accent1"/>
          </a:fillRef>
          <a:effectRef idx="1">
            <a:schemeClr val="accent1"/>
          </a:effectRef>
          <a:fontRef idx="minor">
            <a:schemeClr val="tx1"/>
          </a:fontRef>
        </p:style>
      </p:cxnSp>
      <p:sp>
        <p:nvSpPr>
          <p:cNvPr id="3" name="TextBox 2"/>
          <p:cNvSpPr txBox="1"/>
          <p:nvPr/>
        </p:nvSpPr>
        <p:spPr>
          <a:xfrm>
            <a:off x="629361" y="1760560"/>
            <a:ext cx="7447839" cy="3754874"/>
          </a:xfrm>
          <a:prstGeom prst="rect">
            <a:avLst/>
          </a:prstGeom>
          <a:noFill/>
        </p:spPr>
        <p:txBody>
          <a:bodyPr wrap="square" rtlCol="0">
            <a:spAutoFit/>
          </a:bodyPr>
          <a:lstStyle/>
          <a:p>
            <a:endParaRPr lang="en-US" sz="3400" dirty="0" smtClean="0"/>
          </a:p>
          <a:p>
            <a:r>
              <a:rPr lang="en-US" sz="3400" dirty="0" smtClean="0"/>
              <a:t>At Columbia Southern University, technology brings the classroom to you and our online degree programs give you the freedom to pursue your dreams, on your own terms, at your own pace, while studying anywhere you choose.</a:t>
            </a:r>
          </a:p>
        </p:txBody>
      </p:sp>
    </p:spTree>
    <p:extLst>
      <p:ext uri="{BB962C8B-B14F-4D97-AF65-F5344CB8AC3E}">
        <p14:creationId xmlns:p14="http://schemas.microsoft.com/office/powerpoint/2010/main" val="20056390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uFill>
                  <a:solidFill>
                    <a:srgbClr val="666666"/>
                  </a:solidFill>
                </a:uFill>
              </a:rPr>
              <a:t>Scholarships</a:t>
            </a:r>
            <a:endParaRPr lang="en-US" dirty="0">
              <a:uFill>
                <a:solidFill>
                  <a:srgbClr val="666666"/>
                </a:solidFill>
              </a:uFill>
            </a:endParaRPr>
          </a:p>
        </p:txBody>
      </p:sp>
      <p:cxnSp>
        <p:nvCxnSpPr>
          <p:cNvPr id="4" name="Straight Connector 3"/>
          <p:cNvCxnSpPr/>
          <p:nvPr/>
        </p:nvCxnSpPr>
        <p:spPr>
          <a:xfrm>
            <a:off x="629361" y="1393514"/>
            <a:ext cx="7447839" cy="0"/>
          </a:xfrm>
          <a:prstGeom prst="line">
            <a:avLst/>
          </a:prstGeom>
          <a:ln>
            <a:solidFill>
              <a:srgbClr val="D0D0D0"/>
            </a:solidFill>
          </a:ln>
        </p:spPr>
        <p:style>
          <a:lnRef idx="2">
            <a:schemeClr val="accent1"/>
          </a:lnRef>
          <a:fillRef idx="0">
            <a:schemeClr val="accent1"/>
          </a:fillRef>
          <a:effectRef idx="1">
            <a:schemeClr val="accent1"/>
          </a:effectRef>
          <a:fontRef idx="minor">
            <a:schemeClr val="tx1"/>
          </a:fontRef>
        </p:style>
      </p:cxnSp>
      <p:sp>
        <p:nvSpPr>
          <p:cNvPr id="3" name="TextBox 2"/>
          <p:cNvSpPr txBox="1"/>
          <p:nvPr/>
        </p:nvSpPr>
        <p:spPr>
          <a:xfrm>
            <a:off x="629361" y="2006221"/>
            <a:ext cx="7447839" cy="1754326"/>
          </a:xfrm>
          <a:prstGeom prst="rect">
            <a:avLst/>
          </a:prstGeom>
          <a:noFill/>
        </p:spPr>
        <p:txBody>
          <a:bodyPr wrap="square" rtlCol="0">
            <a:spAutoFit/>
          </a:bodyPr>
          <a:lstStyle/>
          <a:p>
            <a:r>
              <a:rPr lang="en-US" dirty="0" smtClean="0"/>
              <a:t>Learning Partnership Scholarship</a:t>
            </a:r>
          </a:p>
          <a:p>
            <a:endParaRPr lang="en-US" dirty="0" smtClean="0"/>
          </a:p>
          <a:p>
            <a:pPr marL="742950" lvl="1" indent="-285750">
              <a:buFont typeface="Arial" panose="020B0604020202020204" pitchFamily="34" charset="0"/>
              <a:buChar char="•"/>
            </a:pPr>
            <a:r>
              <a:rPr lang="en-US" dirty="0" smtClean="0"/>
              <a:t>The </a:t>
            </a:r>
            <a:r>
              <a:rPr lang="en-US" dirty="0"/>
              <a:t>scholarship will cover up to $12,600 in one online degree program. The scholarship will be applied directly to the recipient’s tuition for up to three years or until the completion of the selected online degree program, whichever comes first.</a:t>
            </a:r>
          </a:p>
        </p:txBody>
      </p:sp>
      <p:pic>
        <p:nvPicPr>
          <p:cNvPr id="6" name="Picture 5"/>
          <p:cNvPicPr>
            <a:picLocks noChangeAspect="1"/>
          </p:cNvPicPr>
          <p:nvPr/>
        </p:nvPicPr>
        <p:blipFill>
          <a:blip r:embed="rId2"/>
          <a:stretch>
            <a:fillRect/>
          </a:stretch>
        </p:blipFill>
        <p:spPr>
          <a:xfrm>
            <a:off x="706846" y="4166568"/>
            <a:ext cx="7294158" cy="813159"/>
          </a:xfrm>
          <a:prstGeom prst="rect">
            <a:avLst/>
          </a:prstGeom>
        </p:spPr>
      </p:pic>
    </p:spTree>
    <p:extLst>
      <p:ext uri="{BB962C8B-B14F-4D97-AF65-F5344CB8AC3E}">
        <p14:creationId xmlns:p14="http://schemas.microsoft.com/office/powerpoint/2010/main" val="29604546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55093" y="559558"/>
            <a:ext cx="7178722" cy="5693866"/>
          </a:xfrm>
          <a:prstGeom prst="rect">
            <a:avLst/>
          </a:prstGeom>
          <a:noFill/>
        </p:spPr>
        <p:txBody>
          <a:bodyPr wrap="square" rtlCol="0">
            <a:spAutoFit/>
          </a:bodyPr>
          <a:lstStyle/>
          <a:p>
            <a:r>
              <a:rPr lang="en-US" sz="4000" dirty="0" smtClean="0"/>
              <a:t>Additional Scholarships</a:t>
            </a:r>
          </a:p>
          <a:p>
            <a:pPr marL="571500" indent="-571500">
              <a:buFont typeface="Arial" panose="020B0604020202020204" pitchFamily="34" charset="0"/>
              <a:buChar char="•"/>
            </a:pPr>
            <a:r>
              <a:rPr lang="en-US" sz="2800" dirty="0" smtClean="0"/>
              <a:t>Fire Scholarships</a:t>
            </a:r>
          </a:p>
          <a:p>
            <a:pPr marL="1028700" lvl="1" indent="-571500">
              <a:buFont typeface="Arial" panose="020B0604020202020204" pitchFamily="34" charset="0"/>
              <a:buChar char="•"/>
            </a:pPr>
            <a:r>
              <a:rPr lang="en-US" sz="2000" dirty="0" smtClean="0"/>
              <a:t>Fire, IAFF, National Fallen Fire Fighter, NVFC, </a:t>
            </a:r>
            <a:r>
              <a:rPr lang="en-US" sz="2000" dirty="0" err="1" smtClean="0"/>
              <a:t>iWomen</a:t>
            </a:r>
            <a:endParaRPr lang="en-US" sz="2000" dirty="0" smtClean="0"/>
          </a:p>
          <a:p>
            <a:pPr marL="571500" indent="-571500">
              <a:buFont typeface="Arial" panose="020B0604020202020204" pitchFamily="34" charset="0"/>
              <a:buChar char="•"/>
            </a:pPr>
            <a:r>
              <a:rPr lang="en-US" sz="2800" dirty="0" smtClean="0"/>
              <a:t>Criminal Justice Scholarships</a:t>
            </a:r>
          </a:p>
          <a:p>
            <a:pPr marL="1028700" lvl="1" indent="-571500">
              <a:buFont typeface="Arial" panose="020B0604020202020204" pitchFamily="34" charset="0"/>
              <a:buChar char="•"/>
            </a:pPr>
            <a:r>
              <a:rPr lang="en-US" sz="2000" dirty="0" smtClean="0"/>
              <a:t>National Association of Women Law Enforcement Executives</a:t>
            </a:r>
          </a:p>
          <a:p>
            <a:pPr marL="571500" indent="-571500">
              <a:buFont typeface="Arial" panose="020B0604020202020204" pitchFamily="34" charset="0"/>
              <a:buChar char="•"/>
            </a:pPr>
            <a:r>
              <a:rPr lang="en-US" sz="2800" dirty="0" smtClean="0"/>
              <a:t>OSH Scholarships</a:t>
            </a:r>
          </a:p>
          <a:p>
            <a:pPr marL="1028700" lvl="1" indent="-571500">
              <a:buFont typeface="Arial" panose="020B0604020202020204" pitchFamily="34" charset="0"/>
              <a:buChar char="•"/>
            </a:pPr>
            <a:r>
              <a:rPr lang="en-US" sz="2000" dirty="0" smtClean="0"/>
              <a:t>Safety Scholarship</a:t>
            </a:r>
          </a:p>
          <a:p>
            <a:pPr marL="571500" indent="-571500">
              <a:buFont typeface="Arial" panose="020B0604020202020204" pitchFamily="34" charset="0"/>
              <a:buChar char="•"/>
            </a:pPr>
            <a:r>
              <a:rPr lang="en-US" sz="2800" dirty="0" smtClean="0"/>
              <a:t>Business Scholarships</a:t>
            </a:r>
          </a:p>
          <a:p>
            <a:pPr marL="1028700" lvl="1" indent="-571500">
              <a:buFont typeface="Arial" panose="020B0604020202020204" pitchFamily="34" charset="0"/>
              <a:buChar char="•"/>
            </a:pPr>
            <a:r>
              <a:rPr lang="en-US" sz="2000" dirty="0" smtClean="0"/>
              <a:t>Human Resource Scholarship</a:t>
            </a:r>
          </a:p>
          <a:p>
            <a:pPr marL="571500" indent="-571500">
              <a:buFont typeface="Arial" panose="020B0604020202020204" pitchFamily="34" charset="0"/>
              <a:buChar char="•"/>
            </a:pPr>
            <a:r>
              <a:rPr lang="en-US" sz="2800" dirty="0" smtClean="0"/>
              <a:t>Knights Scholarship</a:t>
            </a:r>
          </a:p>
          <a:p>
            <a:pPr marL="571500" indent="-571500">
              <a:buFont typeface="Arial" panose="020B0604020202020204" pitchFamily="34" charset="0"/>
              <a:buChar char="•"/>
            </a:pPr>
            <a:r>
              <a:rPr lang="en-US" sz="2800" dirty="0" smtClean="0"/>
              <a:t>Forever A Hero Scholarship</a:t>
            </a:r>
          </a:p>
          <a:p>
            <a:pPr marL="571500" indent="-571500">
              <a:buFont typeface="Arial" panose="020B0604020202020204" pitchFamily="34" charset="0"/>
              <a:buChar char="•"/>
            </a:pPr>
            <a:endParaRPr lang="en-US" sz="2800" dirty="0"/>
          </a:p>
          <a:p>
            <a:pPr marL="571500" indent="-571500">
              <a:buFont typeface="Arial" panose="020B0604020202020204" pitchFamily="34" charset="0"/>
              <a:buChar char="•"/>
            </a:pPr>
            <a:endParaRPr lang="en-US" sz="2800" dirty="0"/>
          </a:p>
        </p:txBody>
      </p:sp>
      <p:sp>
        <p:nvSpPr>
          <p:cNvPr id="5" name="TextBox 4"/>
          <p:cNvSpPr txBox="1"/>
          <p:nvPr/>
        </p:nvSpPr>
        <p:spPr>
          <a:xfrm>
            <a:off x="655093" y="5827594"/>
            <a:ext cx="7178722" cy="369332"/>
          </a:xfrm>
          <a:prstGeom prst="rect">
            <a:avLst/>
          </a:prstGeom>
          <a:noFill/>
        </p:spPr>
        <p:txBody>
          <a:bodyPr wrap="square" rtlCol="0">
            <a:spAutoFit/>
          </a:bodyPr>
          <a:lstStyle/>
          <a:p>
            <a:r>
              <a:rPr lang="en-US" dirty="0" smtClean="0"/>
              <a:t>* </a:t>
            </a:r>
            <a:r>
              <a:rPr lang="en-US" sz="1600" dirty="0" smtClean="0"/>
              <a:t>Please check the CSU Scholarship page for eligibility and application periods.</a:t>
            </a:r>
            <a:endParaRPr lang="en-US" sz="1600" dirty="0"/>
          </a:p>
        </p:txBody>
      </p:sp>
    </p:spTree>
    <p:extLst>
      <p:ext uri="{BB962C8B-B14F-4D97-AF65-F5344CB8AC3E}">
        <p14:creationId xmlns:p14="http://schemas.microsoft.com/office/powerpoint/2010/main" val="30328786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SU-PP2015">
  <a:themeElements>
    <a:clrScheme name="Custom 2">
      <a:dk1>
        <a:srgbClr val="002C77"/>
      </a:dk1>
      <a:lt1>
        <a:srgbClr val="FFFFFF"/>
      </a:lt1>
      <a:dk2>
        <a:srgbClr val="002C77"/>
      </a:dk2>
      <a:lt2>
        <a:srgbClr val="D0D0D0"/>
      </a:lt2>
      <a:accent1>
        <a:srgbClr val="98C6FE"/>
      </a:accent1>
      <a:accent2>
        <a:srgbClr val="F9DE42"/>
      </a:accent2>
      <a:accent3>
        <a:srgbClr val="F9F5CB"/>
      </a:accent3>
      <a:accent4>
        <a:srgbClr val="D7E8FE"/>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CSU-PP2015[1]</Template>
  <TotalTime>494</TotalTime>
  <Words>684</Words>
  <Application>Microsoft Office PowerPoint</Application>
  <PresentationFormat>On-screen Show (4:3)</PresentationFormat>
  <Paragraphs>146</Paragraphs>
  <Slides>17</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CSU-PP2015</vt:lpstr>
      <vt:lpstr>ACCMA- Educational Partnership Overview</vt:lpstr>
      <vt:lpstr>Eligibility</vt:lpstr>
      <vt:lpstr>ACCMA- Learning Partnership Benefits</vt:lpstr>
      <vt:lpstr>Tuition &amp; Financing</vt:lpstr>
      <vt:lpstr>University Overview</vt:lpstr>
      <vt:lpstr>Accreditation &amp; State Authorization</vt:lpstr>
      <vt:lpstr>Why CSU</vt:lpstr>
      <vt:lpstr>Scholarships</vt:lpstr>
      <vt:lpstr>PowerPoint Presentation</vt:lpstr>
      <vt:lpstr>Degree Programs Offered</vt:lpstr>
      <vt:lpstr>PowerPoint Presentation</vt:lpstr>
      <vt:lpstr>PowerPoint Presentation</vt:lpstr>
      <vt:lpstr>Certificates &amp; Continuing Education</vt:lpstr>
      <vt:lpstr>Flexible Enrollment Options</vt:lpstr>
      <vt:lpstr>Your Next Step</vt:lpstr>
      <vt:lpstr>Questions &amp; Contact Information</vt:lpstr>
      <vt:lpstr>PowerPoint Presentation</vt:lpstr>
    </vt:vector>
  </TitlesOfParts>
  <Company>Columbia Southern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LMA- Educational Partnership Overview</dc:title>
  <dc:creator>Christie Ball</dc:creator>
  <cp:lastModifiedBy>Julia Heflin</cp:lastModifiedBy>
  <cp:revision>49</cp:revision>
  <dcterms:created xsi:type="dcterms:W3CDTF">2016-05-24T15:14:00Z</dcterms:created>
  <dcterms:modified xsi:type="dcterms:W3CDTF">2017-05-08T20:44:23Z</dcterms:modified>
</cp:coreProperties>
</file>